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 id="2147483685" r:id="rId2"/>
  </p:sldMasterIdLst>
  <p:notesMasterIdLst>
    <p:notesMasterId r:id="rId34"/>
  </p:notesMasterIdLst>
  <p:sldIdLst>
    <p:sldId id="266" r:id="rId3"/>
    <p:sldId id="267" r:id="rId4"/>
    <p:sldId id="287" r:id="rId5"/>
    <p:sldId id="268" r:id="rId6"/>
    <p:sldId id="272" r:id="rId7"/>
    <p:sldId id="273" r:id="rId8"/>
    <p:sldId id="284" r:id="rId9"/>
    <p:sldId id="285" r:id="rId10"/>
    <p:sldId id="280" r:id="rId11"/>
    <p:sldId id="281" r:id="rId12"/>
    <p:sldId id="282" r:id="rId13"/>
    <p:sldId id="279" r:id="rId14"/>
    <p:sldId id="262" r:id="rId15"/>
    <p:sldId id="263" r:id="rId16"/>
    <p:sldId id="288" r:id="rId17"/>
    <p:sldId id="289" r:id="rId18"/>
    <p:sldId id="290" r:id="rId19"/>
    <p:sldId id="269" r:id="rId20"/>
    <p:sldId id="270" r:id="rId21"/>
    <p:sldId id="275" r:id="rId22"/>
    <p:sldId id="291" r:id="rId23"/>
    <p:sldId id="292" r:id="rId24"/>
    <p:sldId id="294" r:id="rId25"/>
    <p:sldId id="295" r:id="rId26"/>
    <p:sldId id="296" r:id="rId27"/>
    <p:sldId id="260" r:id="rId28"/>
    <p:sldId id="299" r:id="rId29"/>
    <p:sldId id="301" r:id="rId30"/>
    <p:sldId id="302" r:id="rId31"/>
    <p:sldId id="303" r:id="rId32"/>
    <p:sldId id="278" r:id="rId33"/>
  </p:sldIdLst>
  <p:sldSz cx="9144000" cy="5143500" type="screen16x9"/>
  <p:notesSz cx="6858000" cy="9144000"/>
  <p:embeddedFontLst>
    <p:embeddedFont>
      <p:font typeface="Helvetica Neue" panose="02000503000000020004" pitchFamily="2" charset="0"/>
      <p:regular r:id="rId35"/>
      <p:bold r:id="rId36"/>
      <p:italic r:id="rId37"/>
      <p:boldItalic r:id="rId38"/>
    </p:embeddedFont>
    <p:embeddedFont>
      <p:font typeface="Roboto Slab" pitchFamily="2"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0"/>
    <p:restoredTop sz="96621"/>
  </p:normalViewPr>
  <p:slideViewPr>
    <p:cSldViewPr snapToGrid="0" snapToObjects="1">
      <p:cViewPr>
        <p:scale>
          <a:sx n="197" d="100"/>
          <a:sy n="197" d="100"/>
        </p:scale>
        <p:origin x="880" y="46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d1f893d8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d1f893d8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Students are taking notes on this slide.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bbbed58d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bbbed58d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a:solidFill>
                  <a:schemeClr val="dk1"/>
                </a:solidFill>
                <a:latin typeface="Trebuchet MS"/>
                <a:ea typeface="Trebuchet MS"/>
                <a:cs typeface="Trebuchet MS"/>
                <a:sym typeface="Trebuchet MS"/>
              </a:rPr>
              <a:t>On this slide and the next plan to click into the slides and make changes as students tell you what to change so that they can see the correct answer.</a:t>
            </a:r>
            <a:r>
              <a:rPr lang="en" sz="2400">
                <a:solidFill>
                  <a:schemeClr val="lt1"/>
                </a:solidFill>
                <a:latin typeface="Trebuchet MS"/>
                <a:ea typeface="Trebuchet MS"/>
                <a:cs typeface="Trebuchet MS"/>
                <a:sym typeface="Trebuchet MS"/>
              </a:rPr>
              <a:t>wer.</a:t>
            </a:r>
            <a:endParaRPr/>
          </a:p>
        </p:txBody>
      </p:sp>
    </p:spTree>
    <p:extLst>
      <p:ext uri="{BB962C8B-B14F-4D97-AF65-F5344CB8AC3E}">
        <p14:creationId xmlns:p14="http://schemas.microsoft.com/office/powerpoint/2010/main" val="29713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bbbed58d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bbbed58d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Do a turn and talk first, then call on students. Click into the slideshow and fix the code so students can see the correct answer.</a:t>
            </a:r>
            <a:endParaRPr>
              <a:solidFill>
                <a:schemeClr val="dk1"/>
              </a:solidFill>
            </a:endParaRPr>
          </a:p>
          <a:p>
            <a:pPr marL="0" marR="0" lvl="0" indent="0" algn="l" rtl="0">
              <a:lnSpc>
                <a:spcPct val="100000"/>
              </a:lnSpc>
              <a:spcBef>
                <a:spcPts val="0"/>
              </a:spcBef>
              <a:spcAft>
                <a:spcPts val="0"/>
              </a:spcAft>
              <a:buNone/>
            </a:pPr>
            <a:r>
              <a:rPr lang="en">
                <a:solidFill>
                  <a:schemeClr val="dk1"/>
                </a:solidFill>
              </a:rPr>
              <a:t>Guide students in understanding that without proper indenting it’s more difficult to find problems.</a:t>
            </a:r>
            <a:endParaRPr>
              <a:solidFill>
                <a:schemeClr val="dk1"/>
              </a:solidFill>
            </a:endParaRPr>
          </a:p>
        </p:txBody>
      </p:sp>
    </p:spTree>
    <p:extLst>
      <p:ext uri="{BB962C8B-B14F-4D97-AF65-F5344CB8AC3E}">
        <p14:creationId xmlns:p14="http://schemas.microsoft.com/office/powerpoint/2010/main" val="473434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d5f8180a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d5f8180a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0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d5f8180a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d5f8180a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Expected answers for question 1:</a:t>
            </a:r>
            <a:endParaRPr/>
          </a:p>
          <a:p>
            <a:pPr marL="0" marR="0" lvl="0" indent="0" algn="l" rtl="0">
              <a:lnSpc>
                <a:spcPct val="100000"/>
              </a:lnSpc>
              <a:spcBef>
                <a:spcPts val="0"/>
              </a:spcBef>
              <a:spcAft>
                <a:spcPts val="0"/>
              </a:spcAft>
              <a:buNone/>
            </a:pPr>
            <a:r>
              <a:rPr lang="en"/>
              <a:t>Heading, paragraph, bold, italics and an IMAGE and LINKS!! (Make sure students say there is an image!)</a:t>
            </a: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35787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d5f8180ab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d5f8180ab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Prompt students to talk about colors. Are links ever underlined? Do links often have different text styles? (3 mins)</a:t>
            </a: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10235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d5f8180ab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d5f8180ab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Attributes help add specificity to tags! So in this case, we are adding a hyperlink reference to tell the anchor tag where to go.</a:t>
            </a:r>
            <a:endParaRPr/>
          </a:p>
        </p:txBody>
      </p:sp>
    </p:spTree>
    <p:extLst>
      <p:ext uri="{BB962C8B-B14F-4D97-AF65-F5344CB8AC3E}">
        <p14:creationId xmlns:p14="http://schemas.microsoft.com/office/powerpoint/2010/main" val="2763745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d5f8180ab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d5f8180ab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 note for students why you don’t need to close the href in the closing tag. (&lt;/a href&gt;)</a:t>
            </a:r>
            <a:endParaRPr/>
          </a:p>
          <a:p>
            <a:pPr marL="0" marR="0" lvl="0" indent="0" algn="l" rtl="0">
              <a:lnSpc>
                <a:spcPct val="100000"/>
              </a:lnSpc>
              <a:spcBef>
                <a:spcPts val="0"/>
              </a:spcBef>
              <a:spcAft>
                <a:spcPts val="0"/>
              </a:spcAft>
              <a:buNone/>
            </a:pPr>
            <a:r>
              <a:rPr lang="en"/>
              <a:t>Ask students what the attribute name and value are here.</a:t>
            </a:r>
            <a:endParaRPr/>
          </a:p>
        </p:txBody>
      </p:sp>
    </p:spTree>
    <p:extLst>
      <p:ext uri="{BB962C8B-B14F-4D97-AF65-F5344CB8AC3E}">
        <p14:creationId xmlns:p14="http://schemas.microsoft.com/office/powerpoint/2010/main" val="1559798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d5f8180ab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d5f8180ab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Because anchor &lt;a&gt; is the tag and “href” is just an attribute, the closing tag only has &lt;/a&gt; -- no need to close the href because it is not a tag</a:t>
            </a:r>
            <a:endParaRPr/>
          </a:p>
        </p:txBody>
      </p:sp>
    </p:spTree>
    <p:extLst>
      <p:ext uri="{BB962C8B-B14F-4D97-AF65-F5344CB8AC3E}">
        <p14:creationId xmlns:p14="http://schemas.microsoft.com/office/powerpoint/2010/main" val="113270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d5f8180ab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d5f8180ab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If you're in the Bay Area change this slide to in n out :)   (1 min). Take student responses, make sure they are able to answer these questions correctly. </a:t>
            </a:r>
            <a:endParaRPr/>
          </a:p>
        </p:txBody>
      </p:sp>
    </p:spTree>
    <p:extLst>
      <p:ext uri="{BB962C8B-B14F-4D97-AF65-F5344CB8AC3E}">
        <p14:creationId xmlns:p14="http://schemas.microsoft.com/office/powerpoint/2010/main" val="859894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d5f8180ab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d5f8180ab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4694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1f893d8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d1f893d8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Have them turn and talk for a few mins, then bring the class together for a short discussion.  Looking for things like, there are no tags in the rendered page, the font looks different, the indentation looks different… etc.</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5d5f9801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5d5f98012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858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5d5f98012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5d5f98012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Make the connection between the attribute they learned about in the previous lesson. Reinforce that attributes give tags special qualities. Src tells the computer where to get something.</a:t>
            </a:r>
            <a:endParaRPr/>
          </a:p>
        </p:txBody>
      </p:sp>
    </p:spTree>
    <p:extLst>
      <p:ext uri="{BB962C8B-B14F-4D97-AF65-F5344CB8AC3E}">
        <p14:creationId xmlns:p14="http://schemas.microsoft.com/office/powerpoint/2010/main" val="4239406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5d5f98012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5d5f98012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Make the connection between the attribute they learned about in the previous lesson. There's an attribute name an equal symbol and quotation marks</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
              <a:t> Reinforce that attributes give tags special qualities. Src tells the computer where to get something.</a:t>
            </a:r>
            <a:endParaRPr/>
          </a:p>
        </p:txBody>
      </p:sp>
    </p:spTree>
    <p:extLst>
      <p:ext uri="{BB962C8B-B14F-4D97-AF65-F5344CB8AC3E}">
        <p14:creationId xmlns:p14="http://schemas.microsoft.com/office/powerpoint/2010/main" val="2662739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5d5f98012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5d5f98012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  (1 min)</a:t>
            </a:r>
            <a:endParaRPr/>
          </a:p>
          <a:p>
            <a:pPr marL="0" marR="0" lvl="0" indent="0" algn="l" rtl="0">
              <a:lnSpc>
                <a:spcPct val="100000"/>
              </a:lnSpc>
              <a:spcBef>
                <a:spcPts val="0"/>
              </a:spcBef>
              <a:spcAft>
                <a:spcPts val="0"/>
              </a:spcAft>
              <a:buNone/>
            </a:pPr>
            <a:r>
              <a:rPr lang="en"/>
              <a:t>Self-closing tag</a:t>
            </a:r>
            <a:endParaRPr/>
          </a:p>
        </p:txBody>
      </p:sp>
    </p:spTree>
    <p:extLst>
      <p:ext uri="{BB962C8B-B14F-4D97-AF65-F5344CB8AC3E}">
        <p14:creationId xmlns:p14="http://schemas.microsoft.com/office/powerpoint/2010/main" val="2689917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5d5f980121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5d5f98012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What's the difference between a self closing tag and a traditional tag?</a:t>
            </a:r>
            <a:endParaRPr/>
          </a:p>
        </p:txBody>
      </p:sp>
    </p:spTree>
    <p:extLst>
      <p:ext uri="{BB962C8B-B14F-4D97-AF65-F5344CB8AC3E}">
        <p14:creationId xmlns:p14="http://schemas.microsoft.com/office/powerpoint/2010/main" val="1839649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bbcb5158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5bbcb5158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Reinforce that we will have an objective and vocabulary for every lesson. Prompt students to study the vocabulary terms between classes.</a:t>
            </a:r>
            <a:endParaRPr/>
          </a:p>
        </p:txBody>
      </p:sp>
    </p:spTree>
    <p:extLst>
      <p:ext uri="{BB962C8B-B14F-4D97-AF65-F5344CB8AC3E}">
        <p14:creationId xmlns:p14="http://schemas.microsoft.com/office/powerpoint/2010/main" val="83584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5d796e133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5d796e133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808744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bbcb5158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bbcb5158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Teacher Notes:</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What other classes do you use reference tables in?</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How often do you use them?</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How does Code Nation's reference table differ from others?</a:t>
            </a:r>
            <a:endParaRPr>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91137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bbcb5158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bbcb5158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reference table should be set in a topic at the top of the Classwork tab in Google Classroom. </a:t>
            </a:r>
            <a:endParaRPr/>
          </a:p>
        </p:txBody>
      </p:sp>
    </p:spTree>
    <p:extLst>
      <p:ext uri="{BB962C8B-B14F-4D97-AF65-F5344CB8AC3E}">
        <p14:creationId xmlns:p14="http://schemas.microsoft.com/office/powerpoint/2010/main" val="3437344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bbcb5158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5bbcb5158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641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d1f893d8e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5d1f893d8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have a student read this aloud</a:t>
            </a:r>
            <a:endParaRPr/>
          </a:p>
        </p:txBody>
      </p:sp>
    </p:spTree>
    <p:extLst>
      <p:ext uri="{BB962C8B-B14F-4D97-AF65-F5344CB8AC3E}">
        <p14:creationId xmlns:p14="http://schemas.microsoft.com/office/powerpoint/2010/main" val="4106307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d1f893d8e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d1f893d8e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All exit tickets will be multiple choice questions. They will be automatically graded in Google.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d1f893d8e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d1f893d8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HTML is made up of tags. </a:t>
            </a:r>
            <a:r>
              <a:rPr lang="en">
                <a:solidFill>
                  <a:schemeClr val="dk1"/>
                </a:solidFill>
              </a:rPr>
              <a:t>Students are taking notes on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5d1f893d8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5d1f893d8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opening tag/ closing tag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d1f893d8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d1f893d8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content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bbbed58d9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5bbbed58d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71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5bbbed58d9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5bbbed58d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Done in Google Classroom.</a:t>
            </a: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87947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bbbed58d9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bbbed58d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Students will learn more about writing clean code later in this unit. Add some questions for students.  Where is the paragraph tag?  Where is the closing html tag? Ask students if they can see which elements are inside the others i.e. the p is inside the body and the html. </a:t>
            </a: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269855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7.png"/><Relationship Id="rId21" Type="http://schemas.openxmlformats.org/officeDocument/2006/relationships/image" Target="../media/image26.png"/><Relationship Id="rId7" Type="http://schemas.openxmlformats.org/officeDocument/2006/relationships/image" Target="../media/image9.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6.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8.png"/><Relationship Id="rId11" Type="http://schemas.openxmlformats.org/officeDocument/2006/relationships/image" Target="../media/image11.png"/><Relationship Id="rId24" Type="http://schemas.openxmlformats.org/officeDocument/2006/relationships/image" Target="../media/image12.png"/><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90"/>
        <p:cNvGrpSpPr/>
        <p:nvPr/>
      </p:nvGrpSpPr>
      <p:grpSpPr>
        <a:xfrm>
          <a:off x="0" y="0"/>
          <a:ext cx="0" cy="0"/>
          <a:chOff x="0" y="0"/>
          <a:chExt cx="0" cy="0"/>
        </a:xfrm>
      </p:grpSpPr>
      <p:sp>
        <p:nvSpPr>
          <p:cNvPr id="91" name="Google Shape;91;p1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8"/>
          <p:cNvGrpSpPr/>
          <p:nvPr/>
        </p:nvGrpSpPr>
        <p:grpSpPr>
          <a:xfrm>
            <a:off x="850392" y="356623"/>
            <a:ext cx="1042412" cy="1042412"/>
            <a:chOff x="1005840" y="320040"/>
            <a:chExt cx="1234500" cy="1234500"/>
          </a:xfrm>
        </p:grpSpPr>
        <p:sp>
          <p:nvSpPr>
            <p:cNvPr id="93" name="Google Shape;93;p18"/>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8"/>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95" name="Google Shape;95;p1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96" name="Google Shape;96;p18"/>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7" name="Google Shape;97;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8" name="Google Shape;98;p1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100"/>
        <p:cNvGrpSpPr/>
        <p:nvPr/>
      </p:nvGrpSpPr>
      <p:grpSpPr>
        <a:xfrm>
          <a:off x="0" y="0"/>
          <a:ext cx="0" cy="0"/>
          <a:chOff x="0" y="0"/>
          <a:chExt cx="0" cy="0"/>
        </a:xfrm>
      </p:grpSpPr>
      <p:sp>
        <p:nvSpPr>
          <p:cNvPr id="101" name="Google Shape;101;p19"/>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103" name="Google Shape;103;p19"/>
          <p:cNvGrpSpPr/>
          <p:nvPr/>
        </p:nvGrpSpPr>
        <p:grpSpPr>
          <a:xfrm>
            <a:off x="850392" y="365760"/>
            <a:ext cx="1042426" cy="1042426"/>
            <a:chOff x="1001700" y="320150"/>
            <a:chExt cx="1211700" cy="1211700"/>
          </a:xfrm>
        </p:grpSpPr>
        <p:sp>
          <p:nvSpPr>
            <p:cNvPr id="104" name="Google Shape;104;p19"/>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9"/>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106" name="Google Shape;106;p19"/>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07" name="Google Shape;107;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8" name="Google Shape;108;p1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291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3162">
          <p15:clr>
            <a:srgbClr val="FA7B17"/>
          </p15:clr>
        </p15:guide>
        <p15:guide id="14" orient="horz" pos="225">
          <p15:clr>
            <a:srgbClr val="FA7B17"/>
          </p15:clr>
        </p15:guide>
        <p15:guide id="15" orient="horz" pos="81">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110"/>
        <p:cNvGrpSpPr/>
        <p:nvPr/>
      </p:nvGrpSpPr>
      <p:grpSpPr>
        <a:xfrm>
          <a:off x="0" y="0"/>
          <a:ext cx="0" cy="0"/>
          <a:chOff x="0" y="0"/>
          <a:chExt cx="0" cy="0"/>
        </a:xfrm>
      </p:grpSpPr>
      <p:sp>
        <p:nvSpPr>
          <p:cNvPr id="111" name="Google Shape;111;p20"/>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113" name="Google Shape;113;p20"/>
          <p:cNvGrpSpPr/>
          <p:nvPr/>
        </p:nvGrpSpPr>
        <p:grpSpPr>
          <a:xfrm>
            <a:off x="848600" y="365760"/>
            <a:ext cx="1042405" cy="1042405"/>
            <a:chOff x="840300" y="447850"/>
            <a:chExt cx="1216200" cy="1216200"/>
          </a:xfrm>
        </p:grpSpPr>
        <p:sp>
          <p:nvSpPr>
            <p:cNvPr id="114" name="Google Shape;114;p20"/>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116" name="Google Shape;116;p20"/>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17" name="Google Shape;117;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8" name="Google Shape;118;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120"/>
        <p:cNvGrpSpPr/>
        <p:nvPr/>
      </p:nvGrpSpPr>
      <p:grpSpPr>
        <a:xfrm>
          <a:off x="0" y="0"/>
          <a:ext cx="0" cy="0"/>
          <a:chOff x="0" y="0"/>
          <a:chExt cx="0" cy="0"/>
        </a:xfrm>
      </p:grpSpPr>
      <p:sp>
        <p:nvSpPr>
          <p:cNvPr id="121" name="Google Shape;121;p2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123" name="Google Shape;123;p21"/>
          <p:cNvGrpSpPr/>
          <p:nvPr/>
        </p:nvGrpSpPr>
        <p:grpSpPr>
          <a:xfrm>
            <a:off x="850392" y="365760"/>
            <a:ext cx="1042386" cy="1042386"/>
            <a:chOff x="840300" y="447850"/>
            <a:chExt cx="1534500" cy="1534500"/>
          </a:xfrm>
        </p:grpSpPr>
        <p:sp>
          <p:nvSpPr>
            <p:cNvPr id="124" name="Google Shape;124;p21"/>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21"/>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126" name="Google Shape;126;p21"/>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27" name="Google Shape;127;p2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28" name="Google Shape;128;p2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130"/>
        <p:cNvGrpSpPr/>
        <p:nvPr/>
      </p:nvGrpSpPr>
      <p:grpSpPr>
        <a:xfrm>
          <a:off x="0" y="0"/>
          <a:ext cx="0" cy="0"/>
          <a:chOff x="0" y="0"/>
          <a:chExt cx="0" cy="0"/>
        </a:xfrm>
      </p:grpSpPr>
      <p:sp>
        <p:nvSpPr>
          <p:cNvPr id="131" name="Google Shape;131;p22"/>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133" name="Google Shape;133;p22"/>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2"/>
          <p:cNvPicPr preferRelativeResize="0"/>
          <p:nvPr/>
        </p:nvPicPr>
        <p:blipFill>
          <a:blip r:embed="rId2">
            <a:alphaModFix/>
          </a:blip>
          <a:stretch>
            <a:fillRect/>
          </a:stretch>
        </p:blipFill>
        <p:spPr>
          <a:xfrm>
            <a:off x="1056185" y="571527"/>
            <a:ext cx="630936" cy="630936"/>
          </a:xfrm>
          <a:prstGeom prst="rect">
            <a:avLst/>
          </a:prstGeom>
          <a:noFill/>
          <a:ln>
            <a:noFill/>
          </a:ln>
        </p:spPr>
      </p:pic>
      <p:sp>
        <p:nvSpPr>
          <p:cNvPr id="135" name="Google Shape;135;p22"/>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36" name="Google Shape;136;p2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7" name="Google Shape;137;p2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149"/>
        <p:cNvGrpSpPr/>
        <p:nvPr/>
      </p:nvGrpSpPr>
      <p:grpSpPr>
        <a:xfrm>
          <a:off x="0" y="0"/>
          <a:ext cx="0" cy="0"/>
          <a:chOff x="0" y="0"/>
          <a:chExt cx="0" cy="0"/>
        </a:xfrm>
      </p:grpSpPr>
      <p:sp>
        <p:nvSpPr>
          <p:cNvPr id="150" name="Google Shape;150;p24"/>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4"/>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53" name="Google Shape;153;p2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154" name="Google Shape;154;p24"/>
          <p:cNvSpPr txBox="1">
            <a:spLocks noGrp="1"/>
          </p:cNvSpPr>
          <p:nvPr>
            <p:ph type="body" idx="1"/>
          </p:nvPr>
        </p:nvSpPr>
        <p:spPr>
          <a:xfrm>
            <a:off x="3280650" y="1538800"/>
            <a:ext cx="53076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55" name="Google Shape;155;p2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6" name="Google Shape;156;p2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158"/>
        <p:cNvGrpSpPr/>
        <p:nvPr/>
      </p:nvGrpSpPr>
      <p:grpSpPr>
        <a:xfrm>
          <a:off x="0" y="0"/>
          <a:ext cx="0" cy="0"/>
          <a:chOff x="0" y="0"/>
          <a:chExt cx="0" cy="0"/>
        </a:xfrm>
      </p:grpSpPr>
      <p:sp>
        <p:nvSpPr>
          <p:cNvPr id="159" name="Google Shape;159;p25"/>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25"/>
          <p:cNvGrpSpPr/>
          <p:nvPr/>
        </p:nvGrpSpPr>
        <p:grpSpPr>
          <a:xfrm>
            <a:off x="850392" y="365760"/>
            <a:ext cx="1042386" cy="1042386"/>
            <a:chOff x="840300" y="447850"/>
            <a:chExt cx="1534500" cy="1534500"/>
          </a:xfrm>
        </p:grpSpPr>
        <p:sp>
          <p:nvSpPr>
            <p:cNvPr id="161" name="Google Shape;161;p25"/>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5"/>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63" name="Google Shape;163;p2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sp>
        <p:nvSpPr>
          <p:cNvPr id="164" name="Google Shape;164;p25"/>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65" name="Google Shape;165;p2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66" name="Google Shape;166;p2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177"/>
        <p:cNvGrpSpPr/>
        <p:nvPr/>
      </p:nvGrpSpPr>
      <p:grpSpPr>
        <a:xfrm>
          <a:off x="0" y="0"/>
          <a:ext cx="0" cy="0"/>
          <a:chOff x="0" y="0"/>
          <a:chExt cx="0" cy="0"/>
        </a:xfrm>
      </p:grpSpPr>
      <p:sp>
        <p:nvSpPr>
          <p:cNvPr id="178" name="Google Shape;178;p27"/>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180" name="Google Shape;180;p2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27"/>
          <p:cNvPicPr preferRelativeResize="0"/>
          <p:nvPr/>
        </p:nvPicPr>
        <p:blipFill>
          <a:blip r:embed="rId2">
            <a:alphaModFix/>
          </a:blip>
          <a:stretch>
            <a:fillRect/>
          </a:stretch>
        </p:blipFill>
        <p:spPr>
          <a:xfrm>
            <a:off x="1053937" y="569362"/>
            <a:ext cx="635034" cy="635171"/>
          </a:xfrm>
          <a:prstGeom prst="rect">
            <a:avLst/>
          </a:prstGeom>
          <a:noFill/>
          <a:ln>
            <a:noFill/>
          </a:ln>
        </p:spPr>
      </p:pic>
      <p:sp>
        <p:nvSpPr>
          <p:cNvPr id="182" name="Google Shape;182;p27"/>
          <p:cNvSpPr txBox="1">
            <a:spLocks noGrp="1"/>
          </p:cNvSpPr>
          <p:nvPr>
            <p:ph type="body" idx="1"/>
          </p:nvPr>
        </p:nvSpPr>
        <p:spPr>
          <a:xfrm>
            <a:off x="3271500" y="1829075"/>
            <a:ext cx="5323800" cy="2797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83" name="Google Shape;183;p2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84" name="Google Shape;184;p2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86"/>
        <p:cNvGrpSpPr/>
        <p:nvPr/>
      </p:nvGrpSpPr>
      <p:grpSpPr>
        <a:xfrm>
          <a:off x="0" y="0"/>
          <a:ext cx="0" cy="0"/>
          <a:chOff x="0" y="0"/>
          <a:chExt cx="0" cy="0"/>
        </a:xfrm>
      </p:grpSpPr>
      <p:sp>
        <p:nvSpPr>
          <p:cNvPr id="187" name="Google Shape;187;p2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89" name="Google Shape;189;p28"/>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8"/>
          <p:cNvPicPr preferRelativeResize="0"/>
          <p:nvPr/>
        </p:nvPicPr>
        <p:blipFill>
          <a:blip r:embed="rId2">
            <a:alphaModFix/>
          </a:blip>
          <a:stretch>
            <a:fillRect/>
          </a:stretch>
        </p:blipFill>
        <p:spPr>
          <a:xfrm>
            <a:off x="1056125" y="571525"/>
            <a:ext cx="630936" cy="630936"/>
          </a:xfrm>
          <a:prstGeom prst="rect">
            <a:avLst/>
          </a:prstGeom>
          <a:noFill/>
          <a:ln>
            <a:noFill/>
          </a:ln>
        </p:spPr>
      </p:pic>
      <p:sp>
        <p:nvSpPr>
          <p:cNvPr id="191" name="Google Shape;191;p28"/>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92" name="Google Shape;192;p2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93" name="Google Shape;193;p2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202"/>
        <p:cNvGrpSpPr/>
        <p:nvPr/>
      </p:nvGrpSpPr>
      <p:grpSpPr>
        <a:xfrm>
          <a:off x="0" y="0"/>
          <a:ext cx="0" cy="0"/>
          <a:chOff x="0" y="0"/>
          <a:chExt cx="0" cy="0"/>
        </a:xfrm>
      </p:grpSpPr>
      <p:pic>
        <p:nvPicPr>
          <p:cNvPr id="203" name="Google Shape;203;p30"/>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4" name="Google Shape;204;p30"/>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30"/>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206"/>
        <p:cNvGrpSpPr/>
        <p:nvPr/>
      </p:nvGrpSpPr>
      <p:grpSpPr>
        <a:xfrm>
          <a:off x="0" y="0"/>
          <a:ext cx="0" cy="0"/>
          <a:chOff x="0" y="0"/>
          <a:chExt cx="0" cy="0"/>
        </a:xfrm>
      </p:grpSpPr>
      <p:pic>
        <p:nvPicPr>
          <p:cNvPr id="207" name="Google Shape;207;p31"/>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8" name="Google Shape;208;p31"/>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31"/>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12" name="Google Shape;212;p32"/>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32"/>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214"/>
        <p:cNvGrpSpPr/>
        <p:nvPr/>
      </p:nvGrpSpPr>
      <p:grpSpPr>
        <a:xfrm>
          <a:off x="0" y="0"/>
          <a:ext cx="0" cy="0"/>
          <a:chOff x="0" y="0"/>
          <a:chExt cx="0" cy="0"/>
        </a:xfrm>
      </p:grpSpPr>
      <p:pic>
        <p:nvPicPr>
          <p:cNvPr id="215" name="Google Shape;215;p3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16" name="Google Shape;216;p33"/>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33"/>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20" name="Google Shape;220;p34"/>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222" name="Google Shape;222;p34"/>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4"/>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224" name="Google Shape;224;p3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25" name="Google Shape;225;p34"/>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26"/>
        <p:cNvGrpSpPr/>
        <p:nvPr/>
      </p:nvGrpSpPr>
      <p:grpSpPr>
        <a:xfrm>
          <a:off x="0" y="0"/>
          <a:ext cx="0" cy="0"/>
          <a:chOff x="0" y="0"/>
          <a:chExt cx="0" cy="0"/>
        </a:xfrm>
      </p:grpSpPr>
      <p:pic>
        <p:nvPicPr>
          <p:cNvPr id="227" name="Google Shape;227;p35"/>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228" name="Google Shape;228;p35"/>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229" name="Google Shape;229;p35"/>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230" name="Google Shape;230;p35"/>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231" name="Google Shape;231;p35"/>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232" name="Google Shape;232;p35"/>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233" name="Google Shape;233;p35"/>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234" name="Google Shape;234;p35"/>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35" name="Google Shape;235;p35"/>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36" name="Google Shape;236;p35"/>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37" name="Google Shape;237;p35"/>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38" name="Google Shape;238;p35"/>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39" name="Google Shape;239;p35"/>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40" name="Google Shape;240;p35"/>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41" name="Google Shape;241;p35"/>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42" name="Google Shape;242;p35"/>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43" name="Google Shape;243;p35"/>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44" name="Google Shape;244;p35"/>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45" name="Google Shape;245;p35"/>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46" name="Google Shape;246;p35"/>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47" name="Google Shape;247;p35"/>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48" name="Google Shape;248;p35"/>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49" name="Google Shape;249;p35"/>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cSld name="TITLE_4">
    <p:spTree>
      <p:nvGrpSpPr>
        <p:cNvPr id="1" name="Shape 250"/>
        <p:cNvGrpSpPr/>
        <p:nvPr/>
      </p:nvGrpSpPr>
      <p:grpSpPr>
        <a:xfrm>
          <a:off x="0" y="0"/>
          <a:ext cx="0" cy="0"/>
          <a:chOff x="0" y="0"/>
          <a:chExt cx="0" cy="0"/>
        </a:xfrm>
      </p:grpSpPr>
      <p:sp>
        <p:nvSpPr>
          <p:cNvPr id="251" name="Google Shape;251;p36"/>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52" name="Google Shape;252;p36"/>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53" name="Google Shape;253;p36"/>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1">
  <p:cSld name="TITLE_5">
    <p:spTree>
      <p:nvGrpSpPr>
        <p:cNvPr id="1" name="Shape 254"/>
        <p:cNvGrpSpPr/>
        <p:nvPr/>
      </p:nvGrpSpPr>
      <p:grpSpPr>
        <a:xfrm>
          <a:off x="0" y="0"/>
          <a:ext cx="0" cy="0"/>
          <a:chOff x="0" y="0"/>
          <a:chExt cx="0" cy="0"/>
        </a:xfrm>
      </p:grpSpPr>
      <p:sp>
        <p:nvSpPr>
          <p:cNvPr id="255" name="Google Shape;255;p37"/>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56" name="Google Shape;256;p37"/>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57" name="Google Shape;257;p37"/>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58" name="Google Shape;258;p37"/>
          <p:cNvGrpSpPr/>
          <p:nvPr/>
        </p:nvGrpSpPr>
        <p:grpSpPr>
          <a:xfrm>
            <a:off x="0" y="0"/>
            <a:ext cx="1307125" cy="464700"/>
            <a:chOff x="40050" y="408600"/>
            <a:chExt cx="1307125" cy="464700"/>
          </a:xfrm>
        </p:grpSpPr>
        <p:pic>
          <p:nvPicPr>
            <p:cNvPr id="259" name="Google Shape;259;p37"/>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260" name="Google Shape;260;p37"/>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rect Teach 1">
  <p:cSld name="TITLE_2_1_1">
    <p:spTree>
      <p:nvGrpSpPr>
        <p:cNvPr id="1" name="Shape 261"/>
        <p:cNvGrpSpPr/>
        <p:nvPr/>
      </p:nvGrpSpPr>
      <p:grpSpPr>
        <a:xfrm>
          <a:off x="0" y="0"/>
          <a:ext cx="0" cy="0"/>
          <a:chOff x="0" y="0"/>
          <a:chExt cx="0" cy="0"/>
        </a:xfrm>
      </p:grpSpPr>
      <p:sp>
        <p:nvSpPr>
          <p:cNvPr id="262" name="Google Shape;262;p38"/>
          <p:cNvSpPr/>
          <p:nvPr/>
        </p:nvSpPr>
        <p:spPr>
          <a:xfrm>
            <a:off x="0" y="-7950"/>
            <a:ext cx="27432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38"/>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264" name="Google Shape;264;p38"/>
          <p:cNvSpPr/>
          <p:nvPr/>
        </p:nvSpPr>
        <p:spPr>
          <a:xfrm>
            <a:off x="0" y="45720"/>
            <a:ext cx="2743200" cy="223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latin typeface="Helvetica Neue"/>
                <a:ea typeface="Helvetica Neue"/>
                <a:cs typeface="Helvetica Neue"/>
                <a:sym typeface="Helvetica Neue"/>
              </a:rPr>
              <a:t>Direct Teach</a:t>
            </a:r>
            <a:endParaRPr sz="1600" b="1">
              <a:solidFill>
                <a:srgbClr val="FFFFFF"/>
              </a:solidFill>
              <a:latin typeface="Helvetica Neue"/>
              <a:ea typeface="Helvetica Neue"/>
              <a:cs typeface="Helvetica Neue"/>
              <a:sym typeface="Helvetica Neue"/>
            </a:endParaRPr>
          </a:p>
        </p:txBody>
      </p:sp>
      <p:sp>
        <p:nvSpPr>
          <p:cNvPr id="265" name="Google Shape;265;p38"/>
          <p:cNvSpPr txBox="1">
            <a:spLocks noGrp="1"/>
          </p:cNvSpPr>
          <p:nvPr>
            <p:ph type="subTitle" idx="1"/>
          </p:nvPr>
        </p:nvSpPr>
        <p:spPr>
          <a:xfrm>
            <a:off x="208200" y="1838550"/>
            <a:ext cx="2306400" cy="2793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400"/>
              <a:buFont typeface="Helvetica Neue"/>
              <a:buNone/>
              <a:defRPr sz="2400">
                <a:solidFill>
                  <a:srgbClr val="000000"/>
                </a:solidFill>
                <a:latin typeface="Helvetica Neue"/>
                <a:ea typeface="Helvetica Neue"/>
                <a:cs typeface="Helvetica Neue"/>
                <a:sym typeface="Helvetica Neue"/>
              </a:defRPr>
            </a:lvl1pPr>
            <a:lvl2pPr lvl="1"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2pPr>
            <a:lvl3pPr lvl="2"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3pPr>
            <a:lvl4pPr lvl="3"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4pPr>
            <a:lvl5pPr lvl="4"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5pPr>
            <a:lvl6pPr lvl="5"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6pPr>
            <a:lvl7pPr lvl="6"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7pPr>
            <a:lvl8pPr lvl="7"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8pPr>
            <a:lvl9pPr lvl="8" algn="ctr" rtl="0">
              <a:lnSpc>
                <a:spcPct val="100000"/>
              </a:lnSpc>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
        <p:nvSpPr>
          <p:cNvPr id="266" name="Google Shape;266;p38"/>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38"/>
          <p:cNvPicPr preferRelativeResize="0"/>
          <p:nvPr/>
        </p:nvPicPr>
        <p:blipFill>
          <a:blip r:embed="rId3">
            <a:alphaModFix/>
          </a:blip>
          <a:stretch>
            <a:fillRect/>
          </a:stretch>
        </p:blipFill>
        <p:spPr>
          <a:xfrm>
            <a:off x="1056125" y="571525"/>
            <a:ext cx="630936" cy="630936"/>
          </a:xfrm>
          <a:prstGeom prst="rect">
            <a:avLst/>
          </a:prstGeom>
          <a:noFill/>
          <a:ln>
            <a:noFill/>
          </a:ln>
        </p:spPr>
      </p:pic>
      <p:sp>
        <p:nvSpPr>
          <p:cNvPr id="268" name="Google Shape;268;p38"/>
          <p:cNvSpPr txBox="1">
            <a:spLocks noGrp="1"/>
          </p:cNvSpPr>
          <p:nvPr>
            <p:ph type="body" idx="2"/>
          </p:nvPr>
        </p:nvSpPr>
        <p:spPr>
          <a:xfrm>
            <a:off x="3271500" y="1833875"/>
            <a:ext cx="5323800" cy="27930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138">
          <p15:clr>
            <a:srgbClr val="9AA0A6"/>
          </p15:clr>
        </p15:guide>
        <p15:guide id="3" pos="5616">
          <p15:clr>
            <a:srgbClr val="9AA0A6"/>
          </p15:clr>
        </p15:guide>
        <p15:guide id="4" pos="1584">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1152">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29">
          <p15:clr>
            <a:srgbClr val="9AA0A6"/>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bjective">
  <p:cSld name="Objective">
    <p:bg>
      <p:bgPr>
        <a:solidFill>
          <a:srgbClr val="000000"/>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87" name="Google Shape;187;p28"/>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8"/>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89" name="Google Shape;189;p28"/>
          <p:cNvSpPr txBox="1">
            <a:spLocks noGrp="1"/>
          </p:cNvSpPr>
          <p:nvPr>
            <p:ph type="title"/>
          </p:nvPr>
        </p:nvSpPr>
        <p:spPr>
          <a:xfrm>
            <a:off x="2290050" y="2548700"/>
            <a:ext cx="45639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90" name="Google Shape;190;p28"/>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191" name="Google Shape;191;p28"/>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29744657"/>
      </p:ext>
    </p:extLst>
  </p:cSld>
  <p:clrMapOvr>
    <a:masterClrMapping/>
  </p:clrMapOvr>
  <p:extLst mod="1">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rect Teach - v2">
  <p:cSld name="Direct Teach - v2">
    <p:bg>
      <p:bgPr>
        <a:noFill/>
        <a:effectLst/>
      </p:bgPr>
    </p:bg>
    <p:spTree>
      <p:nvGrpSpPr>
        <p:cNvPr id="1" name="Shape 33"/>
        <p:cNvGrpSpPr/>
        <p:nvPr/>
      </p:nvGrpSpPr>
      <p:grpSpPr>
        <a:xfrm>
          <a:off x="0" y="0"/>
          <a:ext cx="0" cy="0"/>
          <a:chOff x="0" y="0"/>
          <a:chExt cx="0" cy="0"/>
        </a:xfrm>
      </p:grpSpPr>
      <p:sp>
        <p:nvSpPr>
          <p:cNvPr id="34" name="Google Shape;34;p9"/>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36" name="Google Shape;36;p9"/>
          <p:cNvSpPr txBox="1">
            <a:spLocks noGrp="1"/>
          </p:cNvSpPr>
          <p:nvPr>
            <p:ph type="body" idx="1"/>
          </p:nvPr>
        </p:nvSpPr>
        <p:spPr>
          <a:xfrm>
            <a:off x="539500" y="1257300"/>
            <a:ext cx="8071500" cy="33744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37" name="Google Shape;37;p9"/>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9"/>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39" name="Google Shape;39;p9"/>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40" name="Google Shape;40;p9"/>
          <p:cNvPicPr preferRelativeResize="0"/>
          <p:nvPr/>
        </p:nvPicPr>
        <p:blipFill>
          <a:blip r:embed="rId3">
            <a:alphaModFix/>
          </a:blip>
          <a:stretch>
            <a:fillRect/>
          </a:stretch>
        </p:blipFill>
        <p:spPr>
          <a:xfrm>
            <a:off x="8307700" y="4631534"/>
            <a:ext cx="604875" cy="393616"/>
          </a:xfrm>
          <a:prstGeom prst="rect">
            <a:avLst/>
          </a:prstGeom>
          <a:noFill/>
          <a:ln>
            <a:noFill/>
          </a:ln>
        </p:spPr>
      </p:pic>
    </p:spTree>
    <p:extLst>
      <p:ext uri="{BB962C8B-B14F-4D97-AF65-F5344CB8AC3E}">
        <p14:creationId xmlns:p14="http://schemas.microsoft.com/office/powerpoint/2010/main" val="4205249555"/>
      </p:ext>
    </p:extLst>
  </p:cSld>
  <p:clrMapOvr>
    <a:masterClrMapping/>
  </p:clrMapOvr>
  <p:extLst mod="1">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39500" y="1333500"/>
            <a:ext cx="8064900" cy="3374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43" name="Google Shape;43;p10"/>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45" name="Google Shape;45;p10"/>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46" name="Google Shape;46;p10"/>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10"/>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48" name="Google Shape;48;p10"/>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69" name="Google Shape;69;p14"/>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70" name="Google Shape;70;p14"/>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1" name="Google Shape;71;p14"/>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79" name="Google Shape;79;p16"/>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80" name="Google Shape;80;p16"/>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9" r:id="rId2"/>
    <p:sldLayoutId id="2147483661" r:id="rId3"/>
    <p:sldLayoutId id="2147483663" r:id="rId4"/>
    <p:sldLayoutId id="2147483664" r:id="rId5"/>
    <p:sldLayoutId id="2147483665" r:id="rId6"/>
    <p:sldLayoutId id="2147483666" r:id="rId7"/>
    <p:sldLayoutId id="2147483667" r:id="rId8"/>
    <p:sldLayoutId id="2147483669" r:id="rId9"/>
    <p:sldLayoutId id="2147483670" r:id="rId10"/>
    <p:sldLayoutId id="2147483672" r:id="rId11"/>
    <p:sldLayoutId id="2147483673"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6" r:id="rId22"/>
    <p:sldLayoutId id="2147483687"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7V4WR1We2F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codenation.org/"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hyperlink" Target="https://www.shakeshack.com/" TargetMode="Externa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hyperlink" Target="https://google.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8"/>
        <p:cNvGrpSpPr/>
        <p:nvPr/>
      </p:nvGrpSpPr>
      <p:grpSpPr>
        <a:xfrm>
          <a:off x="0" y="0"/>
          <a:ext cx="0" cy="0"/>
          <a:chOff x="0" y="0"/>
          <a:chExt cx="0" cy="0"/>
        </a:xfrm>
      </p:grpSpPr>
      <p:sp>
        <p:nvSpPr>
          <p:cNvPr id="339" name="Google Shape;339;p4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1800" b="1" u="sng" dirty="0">
                <a:solidFill>
                  <a:srgbClr val="FFAA7B"/>
                </a:solidFill>
              </a:rPr>
              <a:t>HTML</a:t>
            </a:r>
            <a:r>
              <a:rPr lang="en" sz="1800" dirty="0"/>
              <a:t> </a:t>
            </a:r>
            <a:r>
              <a:rPr lang="zh-CN" altLang="en" sz="1800" dirty="0"/>
              <a:t>创建</a:t>
            </a:r>
            <a:r>
              <a:rPr lang="zh-CN" altLang="en-US" sz="1800" dirty="0"/>
              <a:t>网页的结构</a:t>
            </a:r>
            <a:endParaRPr sz="1800" dirty="0">
              <a:solidFill>
                <a:srgbClr val="15C2D2"/>
              </a:solidFill>
            </a:endParaRPr>
          </a:p>
        </p:txBody>
      </p:sp>
      <p:pic>
        <p:nvPicPr>
          <p:cNvPr id="340" name="Google Shape;340;p49"/>
          <p:cNvPicPr preferRelativeResize="0"/>
          <p:nvPr/>
        </p:nvPicPr>
        <p:blipFill rotWithShape="1">
          <a:blip r:embed="rId3">
            <a:alphaModFix/>
          </a:blip>
          <a:srcRect l="4015" t="-6067" r="2167"/>
          <a:stretch/>
        </p:blipFill>
        <p:spPr>
          <a:xfrm>
            <a:off x="3055025" y="1399025"/>
            <a:ext cx="5936575" cy="1065950"/>
          </a:xfrm>
          <a:prstGeom prst="rect">
            <a:avLst/>
          </a:prstGeom>
          <a:noFill/>
          <a:ln>
            <a:noFill/>
          </a:ln>
        </p:spPr>
      </p:pic>
      <p:sp>
        <p:nvSpPr>
          <p:cNvPr id="341" name="Google Shape;341;p49"/>
          <p:cNvSpPr/>
          <p:nvPr/>
        </p:nvSpPr>
        <p:spPr>
          <a:xfrm>
            <a:off x="2902650" y="1567300"/>
            <a:ext cx="3025800" cy="9255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9"/>
          <p:cNvSpPr/>
          <p:nvPr/>
        </p:nvSpPr>
        <p:spPr>
          <a:xfrm>
            <a:off x="6727075" y="1619500"/>
            <a:ext cx="2193900" cy="6495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 name="Google Shape;343;p49"/>
          <p:cNvCxnSpPr>
            <a:stCxn id="341" idx="2"/>
            <a:endCxn id="344" idx="0"/>
          </p:cNvCxnSpPr>
          <p:nvPr/>
        </p:nvCxnSpPr>
        <p:spPr>
          <a:xfrm>
            <a:off x="4415550" y="2492800"/>
            <a:ext cx="171900" cy="1324800"/>
          </a:xfrm>
          <a:prstGeom prst="straightConnector1">
            <a:avLst/>
          </a:prstGeom>
          <a:noFill/>
          <a:ln w="19050" cap="flat" cmpd="sng">
            <a:solidFill>
              <a:srgbClr val="0080FF"/>
            </a:solidFill>
            <a:prstDash val="solid"/>
            <a:round/>
            <a:headEnd type="none" w="med" len="med"/>
            <a:tailEnd type="none" w="med" len="med"/>
          </a:ln>
        </p:spPr>
      </p:cxnSp>
      <p:cxnSp>
        <p:nvCxnSpPr>
          <p:cNvPr id="345" name="Google Shape;345;p49"/>
          <p:cNvCxnSpPr>
            <a:stCxn id="342" idx="2"/>
          </p:cNvCxnSpPr>
          <p:nvPr/>
        </p:nvCxnSpPr>
        <p:spPr>
          <a:xfrm>
            <a:off x="7824025" y="2269000"/>
            <a:ext cx="600" cy="1655100"/>
          </a:xfrm>
          <a:prstGeom prst="straightConnector1">
            <a:avLst/>
          </a:prstGeom>
          <a:noFill/>
          <a:ln w="19050" cap="flat" cmpd="sng">
            <a:solidFill>
              <a:srgbClr val="0080FF"/>
            </a:solidFill>
            <a:prstDash val="solid"/>
            <a:round/>
            <a:headEnd type="none" w="med" len="med"/>
            <a:tailEnd type="none" w="med" len="med"/>
          </a:ln>
        </p:spPr>
      </p:cxnSp>
      <p:sp>
        <p:nvSpPr>
          <p:cNvPr id="346" name="Google Shape;346;p49"/>
          <p:cNvSpPr/>
          <p:nvPr/>
        </p:nvSpPr>
        <p:spPr>
          <a:xfrm>
            <a:off x="5772900" y="3817575"/>
            <a:ext cx="2670000" cy="284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latin typeface="Helvetica Neue"/>
                <a:ea typeface="Helvetica Neue"/>
                <a:cs typeface="Helvetica Neue"/>
                <a:sym typeface="Helvetica Neue"/>
              </a:rPr>
              <a:t>看到</a:t>
            </a:r>
            <a:r>
              <a:rPr lang="zh-CN" altLang="en-US" dirty="0">
                <a:latin typeface="Helvetica Neue"/>
                <a:ea typeface="Helvetica Neue"/>
                <a:cs typeface="Helvetica Neue"/>
                <a:sym typeface="Helvetica Neue"/>
              </a:rPr>
              <a:t>的网页</a:t>
            </a:r>
            <a:endParaRPr dirty="0">
              <a:latin typeface="Helvetica Neue"/>
              <a:ea typeface="Helvetica Neue"/>
              <a:cs typeface="Helvetica Neue"/>
              <a:sym typeface="Helvetica Neue"/>
            </a:endParaRPr>
          </a:p>
        </p:txBody>
      </p:sp>
      <p:sp>
        <p:nvSpPr>
          <p:cNvPr id="344" name="Google Shape;344;p49"/>
          <p:cNvSpPr/>
          <p:nvPr/>
        </p:nvSpPr>
        <p:spPr>
          <a:xfrm>
            <a:off x="4183350" y="3817575"/>
            <a:ext cx="807900" cy="284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AA7B"/>
                </a:solidFill>
                <a:latin typeface="Helvetica Neue"/>
                <a:ea typeface="Helvetica Neue"/>
                <a:cs typeface="Helvetica Neue"/>
                <a:sym typeface="Helvetica Neue"/>
              </a:rPr>
              <a:t>HTML</a:t>
            </a:r>
            <a:endParaRPr b="1">
              <a:solidFill>
                <a:srgbClr val="FFAA7B"/>
              </a:solidFill>
              <a:latin typeface="Helvetica Neue"/>
              <a:ea typeface="Helvetica Neue"/>
              <a:cs typeface="Helvetica Neue"/>
              <a:sym typeface="Helvetica Neue"/>
            </a:endParaRPr>
          </a:p>
        </p:txBody>
      </p:sp>
      <p:pic>
        <p:nvPicPr>
          <p:cNvPr id="347" name="Google Shape;347;p49"/>
          <p:cNvPicPr preferRelativeResize="0"/>
          <p:nvPr/>
        </p:nvPicPr>
        <p:blipFill>
          <a:blip r:embed="rId4">
            <a:alphaModFix/>
          </a:blip>
          <a:stretch>
            <a:fillRect/>
          </a:stretch>
        </p:blipFill>
        <p:spPr>
          <a:xfrm>
            <a:off x="8257471" y="164374"/>
            <a:ext cx="707150" cy="693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ltLang="en" dirty="0">
                <a:solidFill>
                  <a:srgbClr val="000000"/>
                </a:solidFill>
              </a:rPr>
              <a:t>找错误</a:t>
            </a:r>
            <a:endParaRPr sz="3000" b="1" dirty="0">
              <a:solidFill>
                <a:srgbClr val="15C2D2"/>
              </a:solidFill>
            </a:endParaRPr>
          </a:p>
        </p:txBody>
      </p:sp>
      <p:sp>
        <p:nvSpPr>
          <p:cNvPr id="408" name="Google Shape;408;p57"/>
          <p:cNvSpPr txBox="1"/>
          <p:nvPr/>
        </p:nvSpPr>
        <p:spPr>
          <a:xfrm>
            <a:off x="2763672" y="1477219"/>
            <a:ext cx="6065281" cy="21426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AA7B"/>
                </a:solidFill>
                <a:latin typeface="Consolas"/>
                <a:ea typeface="Consolas"/>
                <a:cs typeface="Consolas"/>
                <a:sym typeface="Consolas"/>
              </a:rPr>
              <a:t>&lt;html&gt;</a:t>
            </a:r>
            <a:endParaRPr sz="1800" dirty="0">
              <a:solidFill>
                <a:srgbClr val="FFAA7B"/>
              </a:solidFill>
              <a:latin typeface="Consolas"/>
              <a:ea typeface="Consolas"/>
              <a:cs typeface="Consolas"/>
              <a:sym typeface="Consolas"/>
            </a:endParaRPr>
          </a:p>
          <a:p>
            <a:pPr marL="0" lvl="0" indent="0" algn="l" rtl="0">
              <a:spcBef>
                <a:spcPts val="0"/>
              </a:spcBef>
              <a:spcAft>
                <a:spcPts val="0"/>
              </a:spcAft>
              <a:buNone/>
            </a:pPr>
            <a:r>
              <a:rPr lang="en" sz="1800" dirty="0">
                <a:latin typeface="Consolas"/>
                <a:ea typeface="Consolas"/>
                <a:cs typeface="Consolas"/>
                <a:sym typeface="Consolas"/>
              </a:rPr>
              <a:t>	&lt;body&gt;</a:t>
            </a:r>
            <a:endParaRPr sz="1800" dirty="0">
              <a:latin typeface="Consolas"/>
              <a:ea typeface="Consolas"/>
              <a:cs typeface="Consolas"/>
              <a:sym typeface="Consolas"/>
            </a:endParaRPr>
          </a:p>
          <a:p>
            <a:pPr marL="0" lvl="0" indent="0" algn="l" rtl="0">
              <a:spcBef>
                <a:spcPts val="0"/>
              </a:spcBef>
              <a:spcAft>
                <a:spcPts val="0"/>
              </a:spcAft>
              <a:buNone/>
            </a:pPr>
            <a:r>
              <a:rPr lang="en" sz="1800" dirty="0">
                <a:latin typeface="Consolas"/>
                <a:ea typeface="Consolas"/>
                <a:cs typeface="Consolas"/>
                <a:sym typeface="Consolas"/>
              </a:rPr>
              <a:t>		&lt;h1&gt;Hello</a:t>
            </a:r>
            <a:endParaRPr sz="1800" dirty="0">
              <a:latin typeface="Consolas"/>
              <a:ea typeface="Consolas"/>
              <a:cs typeface="Consolas"/>
              <a:sym typeface="Consolas"/>
            </a:endParaRPr>
          </a:p>
          <a:p>
            <a:pPr marL="0" lvl="0" indent="0" algn="l" rtl="0">
              <a:spcBef>
                <a:spcPts val="0"/>
              </a:spcBef>
              <a:spcAft>
                <a:spcPts val="0"/>
              </a:spcAft>
              <a:buNone/>
            </a:pPr>
            <a:r>
              <a:rPr lang="en" sz="1800" dirty="0">
                <a:latin typeface="Consolas"/>
                <a:ea typeface="Consolas"/>
                <a:cs typeface="Consolas"/>
                <a:sym typeface="Consolas"/>
              </a:rPr>
              <a:t>		&lt;p&gt;well hello there!&lt;/h1&gt;&lt;/p&gt;</a:t>
            </a:r>
            <a:endParaRPr sz="1800" dirty="0">
              <a:latin typeface="Consolas"/>
              <a:ea typeface="Consolas"/>
              <a:cs typeface="Consolas"/>
              <a:sym typeface="Consolas"/>
            </a:endParaRPr>
          </a:p>
          <a:p>
            <a:pPr marL="0" lvl="0" indent="0" algn="l" rtl="0">
              <a:spcBef>
                <a:spcPts val="0"/>
              </a:spcBef>
              <a:spcAft>
                <a:spcPts val="0"/>
              </a:spcAft>
              <a:buNone/>
            </a:pPr>
            <a:r>
              <a:rPr lang="en" sz="1800" dirty="0">
                <a:latin typeface="Consolas"/>
                <a:ea typeface="Consolas"/>
                <a:cs typeface="Consolas"/>
                <a:sym typeface="Consolas"/>
              </a:rPr>
              <a:t>	&lt;/body&gt;</a:t>
            </a:r>
            <a:endParaRPr sz="1800" dirty="0">
              <a:latin typeface="Consolas"/>
              <a:ea typeface="Consolas"/>
              <a:cs typeface="Consolas"/>
              <a:sym typeface="Consolas"/>
            </a:endParaRPr>
          </a:p>
          <a:p>
            <a:pPr marL="0" lvl="0" indent="0" algn="l" rtl="0">
              <a:spcBef>
                <a:spcPts val="0"/>
              </a:spcBef>
              <a:spcAft>
                <a:spcPts val="0"/>
              </a:spcAft>
              <a:buNone/>
            </a:pPr>
            <a:r>
              <a:rPr lang="en" sz="1800" dirty="0">
                <a:solidFill>
                  <a:srgbClr val="FFAA7B"/>
                </a:solidFill>
                <a:latin typeface="Consolas"/>
                <a:ea typeface="Consolas"/>
                <a:cs typeface="Consolas"/>
                <a:sym typeface="Consolas"/>
              </a:rPr>
              <a:t>&lt;/html&gt;</a:t>
            </a:r>
            <a:endParaRPr sz="1800" dirty="0">
              <a:solidFill>
                <a:srgbClr val="FFAA7B"/>
              </a:solidFill>
              <a:latin typeface="Consolas"/>
              <a:ea typeface="Consolas"/>
              <a:cs typeface="Consolas"/>
              <a:sym typeface="Consolas"/>
            </a:endParaRPr>
          </a:p>
          <a:p>
            <a:pPr marL="457200" lvl="0" indent="0" algn="l" rtl="0">
              <a:spcBef>
                <a:spcPts val="0"/>
              </a:spcBef>
              <a:spcAft>
                <a:spcPts val="0"/>
              </a:spcAft>
              <a:buNone/>
            </a:pPr>
            <a:endParaRPr sz="1800" dirty="0">
              <a:latin typeface="Consolas"/>
              <a:ea typeface="Consolas"/>
              <a:cs typeface="Consolas"/>
              <a:sym typeface="Consolas"/>
            </a:endParaRPr>
          </a:p>
          <a:p>
            <a:pPr marL="457200" lvl="0" indent="0" algn="l" rtl="0">
              <a:spcBef>
                <a:spcPts val="0"/>
              </a:spcBef>
              <a:spcAft>
                <a:spcPts val="0"/>
              </a:spcAft>
              <a:buNone/>
            </a:pPr>
            <a:endParaRPr sz="1800" dirty="0">
              <a:latin typeface="Consolas"/>
              <a:ea typeface="Consolas"/>
              <a:cs typeface="Consolas"/>
              <a:sym typeface="Consolas"/>
            </a:endParaRPr>
          </a:p>
          <a:p>
            <a:pPr marL="457200" lvl="0" indent="0" algn="l" rtl="0">
              <a:spcBef>
                <a:spcPts val="0"/>
              </a:spcBef>
              <a:spcAft>
                <a:spcPts val="0"/>
              </a:spcAft>
              <a:buNone/>
            </a:pPr>
            <a:endParaRPr sz="1800" dirty="0">
              <a:latin typeface="Consolas"/>
              <a:ea typeface="Consolas"/>
              <a:cs typeface="Consolas"/>
              <a:sym typeface="Consolas"/>
            </a:endParaRPr>
          </a:p>
          <a:p>
            <a:pPr marL="457200" lvl="0" indent="0" algn="l" rtl="0">
              <a:spcBef>
                <a:spcPts val="0"/>
              </a:spcBef>
              <a:spcAft>
                <a:spcPts val="0"/>
              </a:spcAft>
              <a:buNone/>
            </a:pPr>
            <a:endParaRPr sz="1800" dirty="0">
              <a:latin typeface="Consolas"/>
              <a:ea typeface="Consolas"/>
              <a:cs typeface="Consolas"/>
              <a:sym typeface="Consolas"/>
            </a:endParaRPr>
          </a:p>
          <a:p>
            <a:pPr marL="457200" lvl="0" indent="0" algn="l" rtl="0">
              <a:spcBef>
                <a:spcPts val="0"/>
              </a:spcBef>
              <a:spcAft>
                <a:spcPts val="0"/>
              </a:spcAft>
              <a:buNone/>
            </a:pPr>
            <a:endParaRPr sz="1800" dirty="0">
              <a:latin typeface="Consolas"/>
              <a:ea typeface="Consolas"/>
              <a:cs typeface="Consolas"/>
              <a:sym typeface="Consolas"/>
            </a:endParaRPr>
          </a:p>
        </p:txBody>
      </p:sp>
    </p:spTree>
    <p:extLst>
      <p:ext uri="{BB962C8B-B14F-4D97-AF65-F5344CB8AC3E}">
        <p14:creationId xmlns:p14="http://schemas.microsoft.com/office/powerpoint/2010/main" val="112066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txBox="1">
            <a:spLocks noGrp="1"/>
          </p:cNvSpPr>
          <p:nvPr>
            <p:ph type="ctrTitle"/>
          </p:nvPr>
        </p:nvSpPr>
        <p:spPr>
          <a:xfrm>
            <a:off x="3263400" y="1828800"/>
            <a:ext cx="5323800" cy="54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zh-CN" altLang="en" dirty="0">
                <a:solidFill>
                  <a:srgbClr val="000000"/>
                </a:solidFill>
              </a:rPr>
              <a:t>找错误</a:t>
            </a:r>
            <a:endParaRPr sz="3600" dirty="0">
              <a:solidFill>
                <a:srgbClr val="000000"/>
              </a:solidFill>
            </a:endParaRPr>
          </a:p>
        </p:txBody>
      </p:sp>
      <p:sp>
        <p:nvSpPr>
          <p:cNvPr id="414" name="Google Shape;414;p58"/>
          <p:cNvSpPr txBox="1"/>
          <p:nvPr/>
        </p:nvSpPr>
        <p:spPr>
          <a:xfrm>
            <a:off x="3712800" y="2722625"/>
            <a:ext cx="4425000" cy="1507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800" dirty="0">
                <a:latin typeface="Consolas"/>
                <a:ea typeface="Consolas"/>
                <a:cs typeface="Consolas"/>
                <a:sym typeface="Consolas"/>
              </a:rPr>
              <a:t>&lt;html&gt;&lt;body&gt;&lt;h1&gt;Hello&lt;/h1&gt;&lt;/html&gt;</a:t>
            </a: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800" dirty="0">
                <a:latin typeface="Consolas"/>
                <a:ea typeface="Consolas"/>
                <a:cs typeface="Consolas"/>
                <a:sym typeface="Consolas"/>
              </a:rPr>
              <a:t>&lt;p&gt;There is more!&lt;/p&gt;</a:t>
            </a: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800" dirty="0">
                <a:latin typeface="Consolas"/>
                <a:ea typeface="Consolas"/>
                <a:cs typeface="Consolas"/>
                <a:sym typeface="Consolas"/>
              </a:rPr>
              <a:t>&lt;/body&gt;</a:t>
            </a: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800" dirty="0">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800" dirty="0">
              <a:latin typeface="Consolas"/>
              <a:ea typeface="Consolas"/>
              <a:cs typeface="Consolas"/>
              <a:sym typeface="Consolas"/>
            </a:endParaRPr>
          </a:p>
          <a:p>
            <a:pPr marL="0" lvl="0" indent="0" algn="l" rtl="0">
              <a:spcBef>
                <a:spcPts val="0"/>
              </a:spcBef>
              <a:spcAft>
                <a:spcPts val="0"/>
              </a:spcAft>
              <a:buNone/>
            </a:pPr>
            <a:endParaRPr sz="1800" dirty="0">
              <a:latin typeface="Consolas"/>
              <a:ea typeface="Consolas"/>
              <a:cs typeface="Consolas"/>
              <a:sym typeface="Consolas"/>
            </a:endParaRPr>
          </a:p>
        </p:txBody>
      </p:sp>
      <p:pic>
        <p:nvPicPr>
          <p:cNvPr id="415" name="Google Shape;415;p58" descr="check my channel for more," title="2 Minute Countdown Timer">
            <a:hlinkClick r:id="rId3"/>
          </p:cNvPr>
          <p:cNvPicPr preferRelativeResize="0"/>
          <p:nvPr/>
        </p:nvPicPr>
        <p:blipFill>
          <a:blip r:embed="rId4">
            <a:alphaModFix/>
          </a:blip>
          <a:stretch>
            <a:fillRect/>
          </a:stretch>
        </p:blipFill>
        <p:spPr>
          <a:xfrm>
            <a:off x="224025" y="2309325"/>
            <a:ext cx="2295150" cy="1721363"/>
          </a:xfrm>
          <a:prstGeom prst="rect">
            <a:avLst/>
          </a:prstGeom>
          <a:noFill/>
          <a:ln>
            <a:noFill/>
          </a:ln>
        </p:spPr>
      </p:pic>
    </p:spTree>
    <p:extLst>
      <p:ext uri="{BB962C8B-B14F-4D97-AF65-F5344CB8AC3E}">
        <p14:creationId xmlns:p14="http://schemas.microsoft.com/office/powerpoint/2010/main" val="35559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59534487-A317-F84D-9882-C833322ED9C8}"/>
              </a:ext>
            </a:extLst>
          </p:cNvPr>
          <p:cNvSpPr>
            <a:spLocks noGrp="1"/>
          </p:cNvSpPr>
          <p:nvPr>
            <p:ph type="body" idx="1"/>
          </p:nvPr>
        </p:nvSpPr>
        <p:spPr/>
        <p:txBody>
          <a:bodyPr/>
          <a:lstStyle/>
          <a:p>
            <a:r>
              <a:rPr lang="zh-CN" altLang="en-US" dirty="0"/>
              <a:t>修改你的网站，包括下面的效果</a:t>
            </a:r>
            <a:endParaRPr lang="en-US" altLang="zh-CN" dirty="0"/>
          </a:p>
          <a:p>
            <a:endParaRPr lang="en-US" altLang="zh-CN" dirty="0"/>
          </a:p>
          <a:p>
            <a:r>
              <a:rPr lang="zh-CN" altLang="en-US" dirty="0"/>
              <a:t>用上这些</a:t>
            </a:r>
            <a:r>
              <a:rPr lang="en-US" altLang="zh-CN" dirty="0"/>
              <a:t>Tags: &lt;p&gt;, &lt;strong&gt;, &lt;</a:t>
            </a:r>
            <a:r>
              <a:rPr lang="en-US" altLang="zh-CN" dirty="0" err="1"/>
              <a:t>em</a:t>
            </a:r>
            <a:r>
              <a:rPr lang="en-US" altLang="zh-CN" dirty="0"/>
              <a:t>&gt;, &lt;marquee&gt;, &lt;mark&gt;, &lt;sub&gt;, &lt;sup&gt; &lt;h1&gt;, &lt;h2&gt;, &lt;h3&gt;</a:t>
            </a:r>
          </a:p>
          <a:p>
            <a:endParaRPr lang="en-US" altLang="zh-CN" dirty="0"/>
          </a:p>
          <a:p>
            <a:r>
              <a:rPr lang="zh-CN" altLang="en-US" dirty="0"/>
              <a:t>给一些文字加“下划线”</a:t>
            </a:r>
            <a:endParaRPr lang="en-US" altLang="zh-CN" dirty="0"/>
          </a:p>
          <a:p>
            <a:endParaRPr lang="en-US" altLang="zh-CN" dirty="0"/>
          </a:p>
          <a:p>
            <a:r>
              <a:rPr lang="zh-CN" altLang="en-US" dirty="0"/>
              <a:t>用上这些</a:t>
            </a:r>
            <a:r>
              <a:rPr lang="en-US" altLang="zh-CN" dirty="0"/>
              <a:t>Tags</a:t>
            </a:r>
            <a:r>
              <a:rPr lang="zh-CN" altLang="en-US" dirty="0"/>
              <a:t>：</a:t>
            </a:r>
            <a:r>
              <a:rPr lang="en-US" altLang="zh-CN" dirty="0">
                <a:latin typeface="Consolas"/>
                <a:ea typeface="Consolas"/>
                <a:cs typeface="Consolas"/>
                <a:sym typeface="Consolas"/>
              </a:rPr>
              <a:t>&lt;code&gt;, &lt;small&gt;, &lt;del&gt;, &lt;q&gt;</a:t>
            </a:r>
            <a:endParaRPr lang="en-US" altLang="zh-CN" dirty="0"/>
          </a:p>
          <a:p>
            <a:endParaRPr lang="en-US" altLang="zh-CN" dirty="0"/>
          </a:p>
          <a:p>
            <a:endParaRPr lang="en-US" altLang="zh-CN" dirty="0"/>
          </a:p>
          <a:p>
            <a:endParaRPr kumimoji="1" lang="en-US" altLang="zh-CN" dirty="0"/>
          </a:p>
        </p:txBody>
      </p:sp>
      <p:sp>
        <p:nvSpPr>
          <p:cNvPr id="3" name="标题 2">
            <a:extLst>
              <a:ext uri="{FF2B5EF4-FFF2-40B4-BE49-F238E27FC236}">
                <a16:creationId xmlns:a16="http://schemas.microsoft.com/office/drawing/2014/main" id="{2DF34BA7-021A-1C4F-836D-11D871DC9D30}"/>
              </a:ext>
            </a:extLst>
          </p:cNvPr>
          <p:cNvSpPr>
            <a:spLocks noGrp="1"/>
          </p:cNvSpPr>
          <p:nvPr>
            <p:ph type="ctrTitle"/>
          </p:nvPr>
        </p:nvSpPr>
        <p:spPr/>
        <p:txBody>
          <a:bodyPr/>
          <a:lstStyle/>
          <a:p>
            <a:r>
              <a:rPr kumimoji="1" lang="zh-CN" altLang="en-US" dirty="0"/>
              <a:t>作业</a:t>
            </a:r>
          </a:p>
        </p:txBody>
      </p:sp>
    </p:spTree>
    <p:extLst>
      <p:ext uri="{BB962C8B-B14F-4D97-AF65-F5344CB8AC3E}">
        <p14:creationId xmlns:p14="http://schemas.microsoft.com/office/powerpoint/2010/main" val="413376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创建具有属性</a:t>
            </a:r>
            <a:r>
              <a:rPr lang="en" altLang="zh-CN" b="1" u="sng" dirty="0">
                <a:solidFill>
                  <a:srgbClr val="FFAA7B"/>
                </a:solidFill>
              </a:rPr>
              <a:t>attributes</a:t>
            </a:r>
            <a:r>
              <a:rPr lang="zh-CN" altLang="en-US" dirty="0"/>
              <a:t>的</a:t>
            </a:r>
            <a:r>
              <a:rPr lang="en-US" dirty="0"/>
              <a:t>HTML</a:t>
            </a:r>
            <a:r>
              <a:rPr lang="zh-CN" altLang="en-US" dirty="0"/>
              <a:t>元素，添加链接</a:t>
            </a:r>
            <a:endParaRPr dirty="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dirty="0">
              <a:solidFill>
                <a:srgbClr val="15C2D2"/>
              </a:solidFill>
              <a:latin typeface="Helvetica Neue"/>
              <a:ea typeface="Helvetica Neue"/>
              <a:cs typeface="Helvetica Neue"/>
              <a:sym typeface="Helvetica Neue"/>
            </a:endParaRPr>
          </a:p>
        </p:txBody>
      </p:sp>
      <p:sp>
        <p:nvSpPr>
          <p:cNvPr id="257" name="Google Shape;257;p40"/>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Helvetica Neue"/>
                <a:ea typeface="Helvetica Neue"/>
                <a:cs typeface="Helvetica Neue"/>
                <a:sym typeface="Helvetica Neue"/>
              </a:rPr>
              <a:t>Vocabulary:  </a:t>
            </a:r>
            <a:r>
              <a:rPr lang="en">
                <a:solidFill>
                  <a:srgbClr val="FFAA7B"/>
                </a:solidFill>
                <a:latin typeface="Helvetica Neue"/>
                <a:ea typeface="Helvetica Neue"/>
                <a:cs typeface="Helvetica Neue"/>
                <a:sym typeface="Helvetica Neue"/>
              </a:rPr>
              <a:t>attributes</a:t>
            </a:r>
            <a:r>
              <a:rPr lang="en">
                <a:solidFill>
                  <a:srgbClr val="FFFFFF"/>
                </a:solidFill>
                <a:latin typeface="Helvetica Neue"/>
                <a:ea typeface="Helvetica Neue"/>
                <a:cs typeface="Helvetica Neue"/>
                <a:sym typeface="Helvetica Neue"/>
              </a:rPr>
              <a:t>, </a:t>
            </a:r>
            <a:r>
              <a:rPr lang="en">
                <a:solidFill>
                  <a:srgbClr val="FFAA7B"/>
                </a:solidFill>
                <a:latin typeface="Helvetica Neue"/>
                <a:ea typeface="Helvetica Neue"/>
                <a:cs typeface="Helvetica Neue"/>
                <a:sym typeface="Helvetica Neue"/>
              </a:rPr>
              <a:t>href</a:t>
            </a:r>
            <a:r>
              <a:rPr lang="en">
                <a:solidFill>
                  <a:srgbClr val="FFFFFF"/>
                </a:solidFill>
                <a:latin typeface="Helvetica Neue"/>
                <a:ea typeface="Helvetica Neue"/>
                <a:cs typeface="Helvetica Neue"/>
                <a:sym typeface="Helvetica Neue"/>
              </a:rPr>
              <a:t>, </a:t>
            </a:r>
            <a:r>
              <a:rPr lang="en">
                <a:solidFill>
                  <a:srgbClr val="FFAA7B"/>
                </a:solidFill>
                <a:latin typeface="Helvetica Neue"/>
                <a:ea typeface="Helvetica Neue"/>
                <a:cs typeface="Helvetica Neue"/>
                <a:sym typeface="Helvetica Neue"/>
              </a:rPr>
              <a:t>anchor</a:t>
            </a:r>
            <a:r>
              <a:rPr lang="en">
                <a:solidFill>
                  <a:srgbClr val="FFFFFF"/>
                </a:solidFill>
                <a:latin typeface="Helvetica Neue"/>
                <a:ea typeface="Helvetica Neue"/>
                <a:cs typeface="Helvetica Neue"/>
                <a:sym typeface="Helvetica Neue"/>
              </a:rPr>
              <a:t> </a:t>
            </a:r>
            <a:r>
              <a:rPr lang="en">
                <a:solidFill>
                  <a:srgbClr val="FFAA7B"/>
                </a:solidFill>
                <a:latin typeface="Helvetica Neue"/>
                <a:ea typeface="Helvetica Neue"/>
                <a:cs typeface="Helvetica Neue"/>
                <a:sym typeface="Helvetica Neue"/>
              </a:rPr>
              <a:t>tag &lt;a&gt;</a:t>
            </a:r>
            <a:endParaRPr>
              <a:solidFill>
                <a:srgbClr val="FFAA7B"/>
              </a:solidFill>
              <a:latin typeface="Helvetica Neue"/>
              <a:ea typeface="Helvetica Neue"/>
              <a:cs typeface="Helvetica Neue"/>
              <a:sym typeface="Helvetica Neue"/>
            </a:endParaRPr>
          </a:p>
        </p:txBody>
      </p:sp>
      <p:pic>
        <p:nvPicPr>
          <p:cNvPr id="258" name="Google Shape;258;p40"/>
          <p:cNvPicPr preferRelativeResize="0"/>
          <p:nvPr/>
        </p:nvPicPr>
        <p:blipFill>
          <a:blip r:embed="rId3">
            <a:alphaModFix/>
          </a:blip>
          <a:stretch>
            <a:fillRect/>
          </a:stretch>
        </p:blipFill>
        <p:spPr>
          <a:xfrm>
            <a:off x="8484575" y="195750"/>
            <a:ext cx="500375" cy="500375"/>
          </a:xfrm>
          <a:prstGeom prst="rect">
            <a:avLst/>
          </a:prstGeom>
          <a:noFill/>
          <a:ln>
            <a:noFill/>
          </a:ln>
        </p:spPr>
      </p:pic>
    </p:spTree>
    <p:extLst>
      <p:ext uri="{BB962C8B-B14F-4D97-AF65-F5344CB8AC3E}">
        <p14:creationId xmlns:p14="http://schemas.microsoft.com/office/powerpoint/2010/main" val="79264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body" idx="1"/>
          </p:nvPr>
        </p:nvSpPr>
        <p:spPr>
          <a:xfrm>
            <a:off x="126300" y="1644925"/>
            <a:ext cx="2490600" cy="3088200"/>
          </a:xfrm>
          <a:prstGeom prst="rect">
            <a:avLst/>
          </a:prstGeom>
        </p:spPr>
        <p:txBody>
          <a:bodyPr spcFirstLastPara="1" wrap="square" lIns="91425" tIns="91425" rIns="91425" bIns="91425" anchor="t" anchorCtr="0">
            <a:noAutofit/>
          </a:bodyPr>
          <a:lstStyle/>
          <a:p>
            <a:pPr marL="457200" lvl="0" indent="-342900" algn="l" rtl="0">
              <a:lnSpc>
                <a:spcPct val="93000"/>
              </a:lnSpc>
              <a:spcBef>
                <a:spcPts val="0"/>
              </a:spcBef>
              <a:spcAft>
                <a:spcPts val="0"/>
              </a:spcAft>
              <a:buClr>
                <a:schemeClr val="dk1"/>
              </a:buClr>
              <a:buSzPts val="1800"/>
              <a:buFont typeface="Helvetica Neue"/>
              <a:buChar char="➔"/>
            </a:pPr>
            <a:r>
              <a:rPr lang="zh-CN" altLang="en-US" dirty="0">
                <a:solidFill>
                  <a:schemeClr val="dk1"/>
                </a:solidFill>
                <a:latin typeface="Helvetica Neue"/>
                <a:ea typeface="Helvetica Neue"/>
                <a:cs typeface="Helvetica Neue"/>
                <a:sym typeface="Helvetica Neue"/>
              </a:rPr>
              <a:t>超链接</a:t>
            </a:r>
            <a:endParaRPr dirty="0">
              <a:solidFill>
                <a:schemeClr val="dk1"/>
              </a:solidFill>
              <a:latin typeface="Helvetica Neue"/>
              <a:ea typeface="Helvetica Neue"/>
              <a:cs typeface="Helvetica Neue"/>
              <a:sym typeface="Helvetica Neue"/>
            </a:endParaRPr>
          </a:p>
        </p:txBody>
      </p:sp>
      <p:pic>
        <p:nvPicPr>
          <p:cNvPr id="264" name="Google Shape;264;p41"/>
          <p:cNvPicPr preferRelativeResize="0"/>
          <p:nvPr/>
        </p:nvPicPr>
        <p:blipFill>
          <a:blip r:embed="rId3">
            <a:alphaModFix/>
          </a:blip>
          <a:stretch>
            <a:fillRect/>
          </a:stretch>
        </p:blipFill>
        <p:spPr>
          <a:xfrm>
            <a:off x="3259825" y="1538800"/>
            <a:ext cx="5330951" cy="3067885"/>
          </a:xfrm>
          <a:prstGeom prst="rect">
            <a:avLst/>
          </a:prstGeom>
          <a:noFill/>
          <a:ln>
            <a:noFill/>
          </a:ln>
        </p:spPr>
      </p:pic>
    </p:spTree>
    <p:extLst>
      <p:ext uri="{BB962C8B-B14F-4D97-AF65-F5344CB8AC3E}">
        <p14:creationId xmlns:p14="http://schemas.microsoft.com/office/powerpoint/2010/main" val="288780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4"/>
          <p:cNvSpPr txBox="1">
            <a:spLocks noGrp="1"/>
          </p:cNvSpPr>
          <p:nvPr>
            <p:ph type="body" idx="1"/>
          </p:nvPr>
        </p:nvSpPr>
        <p:spPr>
          <a:xfrm>
            <a:off x="3271500" y="1828775"/>
            <a:ext cx="5323800" cy="27981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lnSpc>
                <a:spcPct val="115000"/>
              </a:lnSpc>
              <a:spcBef>
                <a:spcPts val="180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lnSpc>
                <a:spcPct val="115000"/>
              </a:lnSpc>
              <a:spcBef>
                <a:spcPts val="1800"/>
              </a:spcBef>
              <a:spcAft>
                <a:spcPts val="0"/>
              </a:spcAft>
              <a:buClr>
                <a:schemeClr val="dk1"/>
              </a:buClr>
              <a:buSzPts val="1100"/>
              <a:buFont typeface="Arial"/>
              <a:buNone/>
            </a:pPr>
            <a:endParaRPr>
              <a:solidFill>
                <a:srgbClr val="EF5330"/>
              </a:solidFill>
              <a:latin typeface="Helvetica Neue"/>
              <a:ea typeface="Helvetica Neue"/>
              <a:cs typeface="Helvetica Neue"/>
              <a:sym typeface="Helvetica Neue"/>
            </a:endParaRPr>
          </a:p>
        </p:txBody>
      </p:sp>
      <p:sp>
        <p:nvSpPr>
          <p:cNvPr id="286" name="Google Shape;286;p4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zh-CN" altLang="en" dirty="0"/>
              <a:t>超链接</a:t>
            </a:r>
            <a:r>
              <a:rPr lang="zh-CN" altLang="en-US" dirty="0"/>
              <a:t>的显示有什么特点？</a:t>
            </a:r>
            <a:endParaRPr dirty="0"/>
          </a:p>
        </p:txBody>
      </p:sp>
      <p:pic>
        <p:nvPicPr>
          <p:cNvPr id="287" name="Google Shape;287;p44"/>
          <p:cNvPicPr preferRelativeResize="0"/>
          <p:nvPr/>
        </p:nvPicPr>
        <p:blipFill>
          <a:blip r:embed="rId3">
            <a:alphaModFix/>
          </a:blip>
          <a:stretch>
            <a:fillRect/>
          </a:stretch>
        </p:blipFill>
        <p:spPr>
          <a:xfrm>
            <a:off x="3001312" y="1538800"/>
            <a:ext cx="2660900" cy="2103343"/>
          </a:xfrm>
          <a:prstGeom prst="rect">
            <a:avLst/>
          </a:prstGeom>
          <a:noFill/>
          <a:ln>
            <a:noFill/>
          </a:ln>
        </p:spPr>
      </p:pic>
      <p:pic>
        <p:nvPicPr>
          <p:cNvPr id="288" name="Google Shape;288;p44"/>
          <p:cNvPicPr preferRelativeResize="0"/>
          <p:nvPr/>
        </p:nvPicPr>
        <p:blipFill rotWithShape="1">
          <a:blip r:embed="rId4">
            <a:alphaModFix/>
          </a:blip>
          <a:srcRect r="32696"/>
          <a:stretch/>
        </p:blipFill>
        <p:spPr>
          <a:xfrm>
            <a:off x="6202525" y="1538800"/>
            <a:ext cx="2660900" cy="1838425"/>
          </a:xfrm>
          <a:prstGeom prst="rect">
            <a:avLst/>
          </a:prstGeom>
          <a:noFill/>
          <a:ln>
            <a:noFill/>
          </a:ln>
        </p:spPr>
      </p:pic>
    </p:spTree>
    <p:extLst>
      <p:ext uri="{BB962C8B-B14F-4D97-AF65-F5344CB8AC3E}">
        <p14:creationId xmlns:p14="http://schemas.microsoft.com/office/powerpoint/2010/main" val="4230310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rgbClr val="000000"/>
                </a:solidFill>
                <a:latin typeface="Helvetica Neue"/>
                <a:ea typeface="Helvetica Neue"/>
                <a:cs typeface="Helvetica Neue"/>
                <a:sym typeface="Helvetica Neue"/>
              </a:rPr>
              <a:t>HTML </a:t>
            </a:r>
            <a:r>
              <a:rPr lang="en" b="1" dirty="0">
                <a:solidFill>
                  <a:srgbClr val="FFAA7B"/>
                </a:solidFill>
              </a:rPr>
              <a:t>Attributes</a:t>
            </a:r>
            <a:br>
              <a:rPr lang="en" b="1" dirty="0">
                <a:solidFill>
                  <a:srgbClr val="FFAA7B"/>
                </a:solidFill>
              </a:rPr>
            </a:br>
            <a:r>
              <a:rPr lang="zh-CN" altLang="en" b="1" dirty="0">
                <a:solidFill>
                  <a:srgbClr val="FFAA7B"/>
                </a:solidFill>
              </a:rPr>
              <a:t>属性</a:t>
            </a:r>
            <a:endParaRPr b="1" dirty="0">
              <a:solidFill>
                <a:srgbClr val="FFAA7B"/>
              </a:solidFill>
            </a:endParaRPr>
          </a:p>
        </p:txBody>
      </p:sp>
      <p:sp>
        <p:nvSpPr>
          <p:cNvPr id="294" name="Google Shape;294;p45"/>
          <p:cNvSpPr txBox="1"/>
          <p:nvPr/>
        </p:nvSpPr>
        <p:spPr>
          <a:xfrm>
            <a:off x="3264400" y="1538800"/>
            <a:ext cx="5394000" cy="259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dirty="0">
              <a:solidFill>
                <a:srgbClr val="FFAA7B"/>
              </a:solidFill>
              <a:latin typeface="Helvetica Neue"/>
              <a:ea typeface="Helvetica Neue"/>
              <a:cs typeface="Helvetica Neue"/>
              <a:sym typeface="Helvetica Neue"/>
            </a:endParaRPr>
          </a:p>
          <a:p>
            <a:pPr marL="457200" lvl="0" indent="-342900">
              <a:buSzPts val="1800"/>
              <a:buFont typeface="Helvetica Neue"/>
              <a:buChar char="➔"/>
            </a:pPr>
            <a:r>
              <a:rPr lang="zh-CN" altLang="en-US" sz="1800" dirty="0">
                <a:latin typeface="Helvetica Neue"/>
                <a:ea typeface="Helvetica Neue"/>
                <a:cs typeface="Helvetica Neue"/>
                <a:sym typeface="Helvetica Neue"/>
              </a:rPr>
              <a:t>属性提供有关元素的其他信息</a:t>
            </a:r>
          </a:p>
          <a:p>
            <a:pPr marL="457200" lvl="0" indent="-342900">
              <a:buSzPts val="1800"/>
              <a:buFont typeface="Helvetica Neue"/>
              <a:buChar char="➔"/>
            </a:pPr>
            <a:r>
              <a:rPr lang="zh-CN" altLang="en-US" sz="1800" dirty="0">
                <a:latin typeface="Helvetica Neue"/>
                <a:ea typeface="Helvetica Neue"/>
                <a:cs typeface="Helvetica Neue"/>
                <a:sym typeface="Helvetica Neue"/>
              </a:rPr>
              <a:t>属性始终包含在开始标记中</a:t>
            </a:r>
          </a:p>
          <a:p>
            <a:pPr marL="457200" lvl="0" indent="-342900">
              <a:buSzPts val="1800"/>
              <a:buFont typeface="Helvetica Neue"/>
              <a:buChar char="➔"/>
            </a:pPr>
            <a:r>
              <a:rPr lang="zh-CN" altLang="en-US" sz="1800" dirty="0">
                <a:latin typeface="Helvetica Neue"/>
                <a:ea typeface="Helvetica Neue"/>
                <a:cs typeface="Helvetica Neue"/>
                <a:sym typeface="Helvetica Neue"/>
              </a:rPr>
              <a:t>所有</a:t>
            </a:r>
            <a:r>
              <a:rPr lang="en-US" altLang="zh-CN" sz="1800" dirty="0">
                <a:latin typeface="Helvetica Neue"/>
                <a:ea typeface="Helvetica Neue"/>
                <a:cs typeface="Helvetica Neue"/>
                <a:sym typeface="Helvetica Neue"/>
              </a:rPr>
              <a:t>HTML</a:t>
            </a:r>
            <a:r>
              <a:rPr lang="zh-CN" altLang="en-US" sz="1800" dirty="0">
                <a:latin typeface="Helvetica Neue"/>
                <a:ea typeface="Helvetica Neue"/>
                <a:cs typeface="Helvetica Neue"/>
                <a:sym typeface="Helvetica Neue"/>
              </a:rPr>
              <a:t>元素都可以具有属性</a:t>
            </a:r>
          </a:p>
          <a:p>
            <a:pPr marL="457200" lvl="0" indent="-342900">
              <a:buSzPts val="1800"/>
              <a:buFont typeface="Helvetica Neue"/>
              <a:buChar char="➔"/>
            </a:pPr>
            <a:r>
              <a:rPr lang="zh-CN" altLang="en-US" sz="1800" dirty="0">
                <a:latin typeface="Helvetica Neue"/>
                <a:ea typeface="Helvetica Neue"/>
                <a:cs typeface="Helvetica Neue"/>
                <a:sym typeface="Helvetica Neue"/>
              </a:rPr>
              <a:t>属性通常以名称</a:t>
            </a:r>
            <a:r>
              <a:rPr lang="en-US" altLang="zh-CN" sz="1800" dirty="0">
                <a:latin typeface="Helvetica Neue"/>
                <a:ea typeface="Helvetica Neue"/>
                <a:cs typeface="Helvetica Neue"/>
                <a:sym typeface="Helvetica Neue"/>
              </a:rPr>
              <a:t>/</a:t>
            </a:r>
            <a:r>
              <a:rPr lang="zh-CN" altLang="en-US" sz="1800" dirty="0">
                <a:latin typeface="Helvetica Neue"/>
                <a:ea typeface="Helvetica Neue"/>
                <a:cs typeface="Helvetica Neue"/>
                <a:sym typeface="Helvetica Neue"/>
              </a:rPr>
              <a:t>值对的形式出现，例如：</a:t>
            </a:r>
            <a:r>
              <a:rPr lang="en-US" altLang="zh-CN" sz="1800" dirty="0">
                <a:latin typeface="Helvetica Neue"/>
                <a:ea typeface="Helvetica Neue"/>
                <a:cs typeface="Helvetica Neue"/>
                <a:sym typeface="Helvetica Neue"/>
              </a:rPr>
              <a:t>name =“ value”</a:t>
            </a:r>
            <a:endParaRPr sz="1800" dirty="0">
              <a:solidFill>
                <a:schemeClr val="dk1"/>
              </a:solidFill>
              <a:latin typeface="Helvetica Neue"/>
              <a:ea typeface="Helvetica Neue"/>
              <a:cs typeface="Helvetica Neue"/>
              <a:sym typeface="Helvetica Neue"/>
            </a:endParaRPr>
          </a:p>
        </p:txBody>
      </p:sp>
      <p:pic>
        <p:nvPicPr>
          <p:cNvPr id="295" name="Google Shape;295;p45"/>
          <p:cNvPicPr preferRelativeResize="0"/>
          <p:nvPr/>
        </p:nvPicPr>
        <p:blipFill>
          <a:blip r:embed="rId3">
            <a:alphaModFix/>
          </a:blip>
          <a:stretch>
            <a:fillRect/>
          </a:stretch>
        </p:blipFill>
        <p:spPr>
          <a:xfrm>
            <a:off x="8035050" y="224550"/>
            <a:ext cx="572700" cy="572700"/>
          </a:xfrm>
          <a:prstGeom prst="rect">
            <a:avLst/>
          </a:prstGeom>
          <a:noFill/>
          <a:ln>
            <a:noFill/>
          </a:ln>
        </p:spPr>
      </p:pic>
    </p:spTree>
    <p:extLst>
      <p:ext uri="{BB962C8B-B14F-4D97-AF65-F5344CB8AC3E}">
        <p14:creationId xmlns:p14="http://schemas.microsoft.com/office/powerpoint/2010/main" val="334379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600">
                <a:latin typeface="Helvetica Neue"/>
                <a:ea typeface="Helvetica Neue"/>
                <a:cs typeface="Helvetica Neue"/>
                <a:sym typeface="Helvetica Neue"/>
              </a:rPr>
              <a:t>href Attribute</a:t>
            </a:r>
            <a:endParaRPr sz="3600">
              <a:latin typeface="Helvetica Neue"/>
              <a:ea typeface="Helvetica Neue"/>
              <a:cs typeface="Helvetica Neue"/>
              <a:sym typeface="Helvetica Neue"/>
            </a:endParaRPr>
          </a:p>
        </p:txBody>
      </p:sp>
      <p:sp>
        <p:nvSpPr>
          <p:cNvPr id="301" name="Google Shape;301;p46"/>
          <p:cNvSpPr txBox="1">
            <a:spLocks noGrp="1"/>
          </p:cNvSpPr>
          <p:nvPr>
            <p:ph type="body" idx="1"/>
          </p:nvPr>
        </p:nvSpPr>
        <p:spPr>
          <a:xfrm>
            <a:off x="395325" y="1293925"/>
            <a:ext cx="8071500" cy="3374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en" b="1" dirty="0">
                <a:solidFill>
                  <a:srgbClr val="FFAA7B"/>
                </a:solidFill>
              </a:rPr>
              <a:t>Anchor </a:t>
            </a:r>
            <a:r>
              <a:rPr lang="zh-CN" altLang="en-US" b="1" dirty="0">
                <a:solidFill>
                  <a:srgbClr val="FFAA7B"/>
                </a:solidFill>
              </a:rPr>
              <a:t>（锚点）</a:t>
            </a:r>
            <a:r>
              <a:rPr lang="en" b="1" dirty="0">
                <a:solidFill>
                  <a:srgbClr val="FFAA7B"/>
                </a:solidFill>
              </a:rPr>
              <a:t>tags</a:t>
            </a:r>
            <a:r>
              <a:rPr lang="en" dirty="0">
                <a:solidFill>
                  <a:schemeClr val="dk1"/>
                </a:solidFill>
                <a:latin typeface="Helvetica Neue"/>
                <a:ea typeface="Helvetica Neue"/>
                <a:cs typeface="Helvetica Neue"/>
                <a:sym typeface="Helvetica Neue"/>
              </a:rPr>
              <a:t> </a:t>
            </a:r>
            <a:r>
              <a:rPr lang="zh-CN" altLang="en" dirty="0">
                <a:solidFill>
                  <a:schemeClr val="dk1"/>
                </a:solidFill>
                <a:latin typeface="Helvetica Neue"/>
                <a:ea typeface="Helvetica Neue"/>
                <a:cs typeface="Helvetica Neue"/>
                <a:sym typeface="Helvetica Neue"/>
              </a:rPr>
              <a:t>有</a:t>
            </a:r>
            <a:r>
              <a:rPr lang="zh-CN" altLang="en-US" dirty="0">
                <a:solidFill>
                  <a:schemeClr val="dk1"/>
                </a:solidFill>
                <a:latin typeface="Helvetica Neue"/>
                <a:ea typeface="Helvetica Neue"/>
                <a:cs typeface="Helvetica Neue"/>
                <a:sym typeface="Helvetica Neue"/>
              </a:rPr>
              <a:t> </a:t>
            </a:r>
            <a:r>
              <a:rPr lang="en" b="1" u="sng" dirty="0" err="1">
                <a:solidFill>
                  <a:srgbClr val="FFAA7B"/>
                </a:solidFill>
              </a:rPr>
              <a:t>href</a:t>
            </a:r>
            <a:r>
              <a:rPr lang="en" b="1" u="sng" dirty="0">
                <a:solidFill>
                  <a:srgbClr val="FFAA7B"/>
                </a:solidFill>
              </a:rPr>
              <a:t> </a:t>
            </a:r>
            <a:r>
              <a:rPr lang="zh-CN" altLang="en" b="1" u="sng" dirty="0">
                <a:solidFill>
                  <a:srgbClr val="FFAA7B"/>
                </a:solidFill>
              </a:rPr>
              <a:t>属性</a:t>
            </a:r>
            <a:endParaRPr dirty="0">
              <a:solidFill>
                <a:schemeClr val="dk1"/>
              </a:solidFill>
              <a:latin typeface="Helvetica Neue"/>
              <a:ea typeface="Helvetica Neue"/>
              <a:cs typeface="Helvetica Neue"/>
              <a:sym typeface="Helvetica Neue"/>
            </a:endParaRPr>
          </a:p>
          <a:p>
            <a:pPr marL="0" lvl="0" indent="0">
              <a:lnSpc>
                <a:spcPct val="93000"/>
              </a:lnSpc>
              <a:buNone/>
            </a:pPr>
            <a:endParaRPr lang="en-US" altLang="zh-CN" dirty="0">
              <a:solidFill>
                <a:schemeClr val="dk1"/>
              </a:solidFill>
            </a:endParaRPr>
          </a:p>
          <a:p>
            <a:pPr marL="0" lvl="0" indent="0">
              <a:lnSpc>
                <a:spcPct val="93000"/>
              </a:lnSpc>
              <a:buNone/>
            </a:pPr>
            <a:r>
              <a:rPr lang="zh-CN" altLang="en-US" dirty="0">
                <a:solidFill>
                  <a:schemeClr val="dk1"/>
                </a:solidFill>
              </a:rPr>
              <a:t>这告诉浏览器链接在互联网上的位置。</a:t>
            </a:r>
            <a:endParaRPr sz="2400" dirty="0">
              <a:solidFill>
                <a:srgbClr val="000000"/>
              </a:solidFill>
              <a:latin typeface="Helvetica Neue"/>
              <a:ea typeface="Helvetica Neue"/>
              <a:cs typeface="Helvetica Neue"/>
              <a:sym typeface="Helvetica Neue"/>
            </a:endParaRPr>
          </a:p>
          <a:p>
            <a:pPr marL="0" lvl="0" indent="0" algn="l" rtl="0">
              <a:lnSpc>
                <a:spcPct val="93000"/>
              </a:lnSpc>
              <a:spcBef>
                <a:spcPts val="0"/>
              </a:spcBef>
              <a:spcAft>
                <a:spcPts val="0"/>
              </a:spcAft>
              <a:buClr>
                <a:schemeClr val="dk1"/>
              </a:buClr>
              <a:buSzPts val="1100"/>
              <a:buFont typeface="Arial"/>
              <a:buNone/>
            </a:pPr>
            <a:endParaRPr sz="2000" dirty="0">
              <a:solidFill>
                <a:schemeClr val="dk1"/>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sz="2000" dirty="0">
              <a:solidFill>
                <a:schemeClr val="dk1"/>
              </a:solidFill>
              <a:latin typeface="Helvetica Neue"/>
              <a:ea typeface="Helvetica Neue"/>
              <a:cs typeface="Helvetica Neue"/>
              <a:sym typeface="Helvetica Neue"/>
            </a:endParaRPr>
          </a:p>
          <a:p>
            <a:pPr marL="0" lvl="0" indent="0" algn="l" rtl="0">
              <a:lnSpc>
                <a:spcPct val="93000"/>
              </a:lnSpc>
              <a:spcBef>
                <a:spcPts val="1400"/>
              </a:spcBef>
              <a:spcAft>
                <a:spcPts val="0"/>
              </a:spcAft>
              <a:buNone/>
            </a:pPr>
            <a:endParaRPr sz="2400" dirty="0">
              <a:solidFill>
                <a:schemeClr val="dk1"/>
              </a:solidFill>
              <a:latin typeface="Helvetica Neue"/>
              <a:ea typeface="Helvetica Neue"/>
              <a:cs typeface="Helvetica Neue"/>
              <a:sym typeface="Helvetica Neue"/>
            </a:endParaRPr>
          </a:p>
        </p:txBody>
      </p:sp>
      <p:sp>
        <p:nvSpPr>
          <p:cNvPr id="302" name="Google Shape;302;p46"/>
          <p:cNvSpPr txBox="1"/>
          <p:nvPr/>
        </p:nvSpPr>
        <p:spPr>
          <a:xfrm>
            <a:off x="858550" y="2647975"/>
            <a:ext cx="7433400" cy="448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Consolas"/>
                <a:ea typeface="Consolas"/>
                <a:cs typeface="Consolas"/>
                <a:sym typeface="Consolas"/>
              </a:rPr>
              <a:t>&lt;</a:t>
            </a:r>
            <a:r>
              <a:rPr lang="en" sz="1800" b="1">
                <a:solidFill>
                  <a:srgbClr val="FFAA7B"/>
                </a:solidFill>
                <a:latin typeface="Consolas"/>
                <a:ea typeface="Consolas"/>
                <a:cs typeface="Consolas"/>
                <a:sym typeface="Consolas"/>
              </a:rPr>
              <a:t>a href</a:t>
            </a:r>
            <a:r>
              <a:rPr lang="en" sz="1800">
                <a:solidFill>
                  <a:srgbClr val="FFAA7B"/>
                </a:solidFill>
                <a:latin typeface="Consolas"/>
                <a:ea typeface="Consolas"/>
                <a:cs typeface="Consolas"/>
                <a:sym typeface="Consolas"/>
              </a:rPr>
              <a:t> </a:t>
            </a:r>
            <a:r>
              <a:rPr lang="en" sz="1800">
                <a:solidFill>
                  <a:schemeClr val="dk1"/>
                </a:solidFill>
                <a:latin typeface="Consolas"/>
                <a:ea typeface="Consolas"/>
                <a:cs typeface="Consolas"/>
                <a:sym typeface="Consolas"/>
              </a:rPr>
              <a:t>="</a:t>
            </a:r>
            <a:r>
              <a:rPr lang="en" sz="1800" u="sng">
                <a:solidFill>
                  <a:schemeClr val="hlink"/>
                </a:solidFill>
                <a:latin typeface="Consolas"/>
                <a:ea typeface="Consolas"/>
                <a:cs typeface="Consolas"/>
                <a:sym typeface="Consolas"/>
                <a:hlinkClick r:id="rId3"/>
              </a:rPr>
              <a:t>https://CodeNation.org/</a:t>
            </a:r>
            <a:r>
              <a:rPr lang="en" sz="1800">
                <a:solidFill>
                  <a:schemeClr val="dk1"/>
                </a:solidFill>
                <a:latin typeface="Consolas"/>
                <a:ea typeface="Consolas"/>
                <a:cs typeface="Consolas"/>
                <a:sym typeface="Consolas"/>
              </a:rPr>
              <a:t>"&gt; Code Nation  &lt;/a&gt;</a:t>
            </a:r>
            <a:endParaRPr sz="1800">
              <a:latin typeface="Consolas"/>
              <a:ea typeface="Consolas"/>
              <a:cs typeface="Consolas"/>
              <a:sym typeface="Consolas"/>
            </a:endParaRPr>
          </a:p>
        </p:txBody>
      </p:sp>
      <p:sp>
        <p:nvSpPr>
          <p:cNvPr id="303" name="Google Shape;303;p46"/>
          <p:cNvSpPr/>
          <p:nvPr/>
        </p:nvSpPr>
        <p:spPr>
          <a:xfrm>
            <a:off x="1576175" y="2699725"/>
            <a:ext cx="3929400" cy="345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46"/>
          <p:cNvSpPr/>
          <p:nvPr/>
        </p:nvSpPr>
        <p:spPr>
          <a:xfrm>
            <a:off x="5757325" y="2699725"/>
            <a:ext cx="1394700" cy="345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46"/>
          <p:cNvSpPr/>
          <p:nvPr/>
        </p:nvSpPr>
        <p:spPr>
          <a:xfrm>
            <a:off x="7330075" y="2699725"/>
            <a:ext cx="579600" cy="345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46"/>
          <p:cNvSpPr/>
          <p:nvPr/>
        </p:nvSpPr>
        <p:spPr>
          <a:xfrm>
            <a:off x="3033375" y="3630125"/>
            <a:ext cx="1836000" cy="380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3000"/>
              </a:lnSpc>
              <a:spcBef>
                <a:spcPts val="0"/>
              </a:spcBef>
              <a:spcAft>
                <a:spcPts val="0"/>
              </a:spcAft>
              <a:buNone/>
            </a:pPr>
            <a:r>
              <a:rPr lang="zh-CN" altLang="en" b="1" dirty="0">
                <a:solidFill>
                  <a:srgbClr val="FFAA7B"/>
                </a:solidFill>
                <a:latin typeface="Helvetica Neue"/>
                <a:ea typeface="Helvetica Neue"/>
                <a:cs typeface="Helvetica Neue"/>
                <a:sym typeface="Helvetica Neue"/>
              </a:rPr>
              <a:t>属性</a:t>
            </a:r>
            <a:r>
              <a:rPr lang="zh-CN" altLang="en-US" b="1" dirty="0">
                <a:solidFill>
                  <a:srgbClr val="FFAA7B"/>
                </a:solidFill>
                <a:latin typeface="Helvetica Neue"/>
                <a:ea typeface="Helvetica Neue"/>
                <a:cs typeface="Helvetica Neue"/>
                <a:sym typeface="Helvetica Neue"/>
              </a:rPr>
              <a:t>值</a:t>
            </a:r>
            <a:endParaRPr b="1" dirty="0">
              <a:solidFill>
                <a:srgbClr val="FFAA7B"/>
              </a:solidFill>
              <a:latin typeface="Helvetica Neue"/>
              <a:ea typeface="Helvetica Neue"/>
              <a:cs typeface="Helvetica Neue"/>
              <a:sym typeface="Helvetica Neue"/>
            </a:endParaRPr>
          </a:p>
        </p:txBody>
      </p:sp>
      <p:sp>
        <p:nvSpPr>
          <p:cNvPr id="307" name="Google Shape;307;p46"/>
          <p:cNvSpPr/>
          <p:nvPr/>
        </p:nvSpPr>
        <p:spPr>
          <a:xfrm>
            <a:off x="5579275" y="4010125"/>
            <a:ext cx="1836000" cy="789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3000"/>
              </a:lnSpc>
              <a:spcBef>
                <a:spcPts val="0"/>
              </a:spcBef>
              <a:spcAft>
                <a:spcPts val="0"/>
              </a:spcAft>
              <a:buNone/>
            </a:pPr>
            <a:r>
              <a:rPr lang="zh-CN" altLang="en" dirty="0">
                <a:solidFill>
                  <a:schemeClr val="dk1"/>
                </a:solidFill>
                <a:latin typeface="Helvetica Neue"/>
                <a:ea typeface="Helvetica Neue"/>
                <a:cs typeface="Helvetica Neue"/>
                <a:sym typeface="Helvetica Neue"/>
              </a:rPr>
              <a:t>用户</a:t>
            </a:r>
            <a:r>
              <a:rPr lang="zh-CN" altLang="en-US" dirty="0">
                <a:solidFill>
                  <a:schemeClr val="dk1"/>
                </a:solidFill>
                <a:latin typeface="Helvetica Neue"/>
                <a:ea typeface="Helvetica Neue"/>
                <a:cs typeface="Helvetica Neue"/>
                <a:sym typeface="Helvetica Neue"/>
              </a:rPr>
              <a:t>会看到的文本，而且可以点击</a:t>
            </a:r>
            <a:endParaRPr dirty="0"/>
          </a:p>
        </p:txBody>
      </p:sp>
      <p:sp>
        <p:nvSpPr>
          <p:cNvPr id="308" name="Google Shape;308;p46"/>
          <p:cNvSpPr/>
          <p:nvPr/>
        </p:nvSpPr>
        <p:spPr>
          <a:xfrm>
            <a:off x="7110925" y="3425800"/>
            <a:ext cx="1017900" cy="4488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3000"/>
              </a:lnSpc>
              <a:spcBef>
                <a:spcPts val="0"/>
              </a:spcBef>
              <a:spcAft>
                <a:spcPts val="0"/>
              </a:spcAft>
              <a:buClr>
                <a:schemeClr val="dk1"/>
              </a:buClr>
              <a:buSzPts val="1100"/>
              <a:buFont typeface="Arial"/>
              <a:buNone/>
            </a:pPr>
            <a:r>
              <a:rPr lang="zh-CN" altLang="en" dirty="0">
                <a:solidFill>
                  <a:schemeClr val="dk1"/>
                </a:solidFill>
                <a:latin typeface="Helvetica Neue"/>
                <a:ea typeface="Helvetica Neue"/>
                <a:cs typeface="Helvetica Neue"/>
                <a:sym typeface="Helvetica Neue"/>
              </a:rPr>
              <a:t>结束</a:t>
            </a:r>
            <a:r>
              <a:rPr lang="zh-CN" altLang="en-US" dirty="0">
                <a:solidFill>
                  <a:schemeClr val="dk1"/>
                </a:solidFill>
                <a:latin typeface="Helvetica Neue"/>
                <a:ea typeface="Helvetica Neue"/>
                <a:cs typeface="Helvetica Neue"/>
                <a:sym typeface="Helvetica Neue"/>
              </a:rPr>
              <a:t>标签</a:t>
            </a:r>
            <a:endParaRPr dirty="0">
              <a:solidFill>
                <a:schemeClr val="dk1"/>
              </a:solidFill>
              <a:latin typeface="Helvetica Neue"/>
              <a:ea typeface="Helvetica Neue"/>
              <a:cs typeface="Helvetica Neue"/>
              <a:sym typeface="Helvetica Neue"/>
            </a:endParaRPr>
          </a:p>
        </p:txBody>
      </p:sp>
      <p:cxnSp>
        <p:nvCxnSpPr>
          <p:cNvPr id="309" name="Google Shape;309;p46"/>
          <p:cNvCxnSpPr>
            <a:stCxn id="306" idx="0"/>
            <a:endCxn id="303" idx="2"/>
          </p:cNvCxnSpPr>
          <p:nvPr/>
        </p:nvCxnSpPr>
        <p:spPr>
          <a:xfrm rot="10800000">
            <a:off x="3540975" y="3045125"/>
            <a:ext cx="410400" cy="585000"/>
          </a:xfrm>
          <a:prstGeom prst="straightConnector1">
            <a:avLst/>
          </a:prstGeom>
          <a:noFill/>
          <a:ln w="19050" cap="flat" cmpd="sng">
            <a:solidFill>
              <a:srgbClr val="0080FF"/>
            </a:solidFill>
            <a:prstDash val="solid"/>
            <a:round/>
            <a:headEnd type="none" w="med" len="med"/>
            <a:tailEnd type="none" w="med" len="med"/>
          </a:ln>
        </p:spPr>
      </p:cxnSp>
      <p:cxnSp>
        <p:nvCxnSpPr>
          <p:cNvPr id="310" name="Google Shape;310;p46"/>
          <p:cNvCxnSpPr>
            <a:stCxn id="307" idx="0"/>
            <a:endCxn id="304" idx="2"/>
          </p:cNvCxnSpPr>
          <p:nvPr/>
        </p:nvCxnSpPr>
        <p:spPr>
          <a:xfrm rot="10800000">
            <a:off x="6454675" y="3045025"/>
            <a:ext cx="42600" cy="965100"/>
          </a:xfrm>
          <a:prstGeom prst="straightConnector1">
            <a:avLst/>
          </a:prstGeom>
          <a:noFill/>
          <a:ln w="19050" cap="flat" cmpd="sng">
            <a:solidFill>
              <a:srgbClr val="0080FF"/>
            </a:solidFill>
            <a:prstDash val="solid"/>
            <a:round/>
            <a:headEnd type="none" w="med" len="med"/>
            <a:tailEnd type="none" w="med" len="med"/>
          </a:ln>
        </p:spPr>
      </p:cxnSp>
      <p:cxnSp>
        <p:nvCxnSpPr>
          <p:cNvPr id="311" name="Google Shape;311;p46"/>
          <p:cNvCxnSpPr>
            <a:stCxn id="308" idx="0"/>
            <a:endCxn id="305" idx="2"/>
          </p:cNvCxnSpPr>
          <p:nvPr/>
        </p:nvCxnSpPr>
        <p:spPr>
          <a:xfrm rot="10800000">
            <a:off x="7619875" y="3045100"/>
            <a:ext cx="0" cy="380700"/>
          </a:xfrm>
          <a:prstGeom prst="straightConnector1">
            <a:avLst/>
          </a:prstGeom>
          <a:noFill/>
          <a:ln w="19050" cap="flat" cmpd="sng">
            <a:solidFill>
              <a:srgbClr val="0080FF"/>
            </a:solidFill>
            <a:prstDash val="solid"/>
            <a:round/>
            <a:headEnd type="none" w="med" len="med"/>
            <a:tailEnd type="none" w="med" len="med"/>
          </a:ln>
        </p:spPr>
      </p:cxnSp>
      <p:pic>
        <p:nvPicPr>
          <p:cNvPr id="312" name="Google Shape;312;p46"/>
          <p:cNvPicPr preferRelativeResize="0"/>
          <p:nvPr/>
        </p:nvPicPr>
        <p:blipFill>
          <a:blip r:embed="rId4">
            <a:alphaModFix/>
          </a:blip>
          <a:stretch>
            <a:fillRect/>
          </a:stretch>
        </p:blipFill>
        <p:spPr>
          <a:xfrm>
            <a:off x="8310291" y="128022"/>
            <a:ext cx="605117" cy="605100"/>
          </a:xfrm>
          <a:prstGeom prst="rect">
            <a:avLst/>
          </a:prstGeom>
          <a:noFill/>
          <a:ln>
            <a:noFill/>
          </a:ln>
        </p:spPr>
      </p:pic>
    </p:spTree>
    <p:extLst>
      <p:ext uri="{BB962C8B-B14F-4D97-AF65-F5344CB8AC3E}">
        <p14:creationId xmlns:p14="http://schemas.microsoft.com/office/powerpoint/2010/main" val="203573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600">
                <a:latin typeface="Helvetica Neue"/>
                <a:ea typeface="Helvetica Neue"/>
                <a:cs typeface="Helvetica Neue"/>
                <a:sym typeface="Helvetica Neue"/>
              </a:rPr>
              <a:t>href Attribute</a:t>
            </a:r>
            <a:endParaRPr sz="3600">
              <a:latin typeface="Helvetica Neue"/>
              <a:ea typeface="Helvetica Neue"/>
              <a:cs typeface="Helvetica Neue"/>
              <a:sym typeface="Helvetica Neue"/>
            </a:endParaRPr>
          </a:p>
        </p:txBody>
      </p:sp>
      <p:sp>
        <p:nvSpPr>
          <p:cNvPr id="318" name="Google Shape;318;p47"/>
          <p:cNvSpPr txBox="1">
            <a:spLocks noGrp="1"/>
          </p:cNvSpPr>
          <p:nvPr>
            <p:ph type="body" idx="1"/>
          </p:nvPr>
        </p:nvSpPr>
        <p:spPr>
          <a:xfrm>
            <a:off x="539500" y="1257300"/>
            <a:ext cx="8071500" cy="1427700"/>
          </a:xfrm>
          <a:prstGeom prst="rect">
            <a:avLst/>
          </a:prstGeom>
        </p:spPr>
        <p:txBody>
          <a:bodyPr spcFirstLastPara="1" wrap="square" lIns="91425" tIns="91425" rIns="91425" bIns="91425" anchor="t" anchorCtr="0">
            <a:noAutofit/>
          </a:bodyPr>
          <a:lstStyle/>
          <a:p>
            <a:pPr marL="0" lvl="0" indent="0">
              <a:lnSpc>
                <a:spcPct val="93000"/>
              </a:lnSpc>
              <a:buNone/>
            </a:pPr>
            <a:r>
              <a:rPr lang="zh-CN" altLang="en-US" dirty="0">
                <a:solidFill>
                  <a:schemeClr val="dk1"/>
                </a:solidFill>
              </a:rPr>
              <a:t>可以将</a:t>
            </a:r>
            <a:r>
              <a:rPr lang="en-US" dirty="0" err="1">
                <a:solidFill>
                  <a:schemeClr val="dk1"/>
                </a:solidFill>
              </a:rPr>
              <a:t>href</a:t>
            </a:r>
            <a:r>
              <a:rPr lang="zh-CN" altLang="en-US" dirty="0">
                <a:solidFill>
                  <a:schemeClr val="dk1"/>
                </a:solidFill>
              </a:rPr>
              <a:t>属性想像成信封上的“收件人：”。该属性的值像地址一样说明了去向。</a:t>
            </a:r>
            <a:endParaRPr sz="2000" dirty="0">
              <a:solidFill>
                <a:schemeClr val="dk1"/>
              </a:solidFill>
              <a:latin typeface="Helvetica Neue"/>
              <a:ea typeface="Helvetica Neue"/>
              <a:cs typeface="Helvetica Neue"/>
              <a:sym typeface="Helvetica Neue"/>
            </a:endParaRPr>
          </a:p>
          <a:p>
            <a:pPr marL="0" lvl="0" indent="0" algn="l" rtl="0">
              <a:lnSpc>
                <a:spcPct val="93000"/>
              </a:lnSpc>
              <a:spcBef>
                <a:spcPts val="1400"/>
              </a:spcBef>
              <a:spcAft>
                <a:spcPts val="0"/>
              </a:spcAft>
              <a:buNone/>
            </a:pPr>
            <a:endParaRPr sz="2400" dirty="0">
              <a:solidFill>
                <a:schemeClr val="dk1"/>
              </a:solidFill>
              <a:latin typeface="Helvetica Neue"/>
              <a:ea typeface="Helvetica Neue"/>
              <a:cs typeface="Helvetica Neue"/>
              <a:sym typeface="Helvetica Neue"/>
            </a:endParaRPr>
          </a:p>
        </p:txBody>
      </p:sp>
      <p:grpSp>
        <p:nvGrpSpPr>
          <p:cNvPr id="319" name="Google Shape;319;p47"/>
          <p:cNvGrpSpPr/>
          <p:nvPr/>
        </p:nvGrpSpPr>
        <p:grpSpPr>
          <a:xfrm>
            <a:off x="981213" y="2685000"/>
            <a:ext cx="7293077" cy="2220275"/>
            <a:chOff x="731550" y="2837325"/>
            <a:chExt cx="7293077" cy="2220275"/>
          </a:xfrm>
        </p:grpSpPr>
        <p:pic>
          <p:nvPicPr>
            <p:cNvPr id="320" name="Google Shape;320;p47" descr="vintage-airmail-envelope-1366585009ozA.jpg"/>
            <p:cNvPicPr preferRelativeResize="0"/>
            <p:nvPr/>
          </p:nvPicPr>
          <p:blipFill rotWithShape="1">
            <a:blip r:embed="rId3">
              <a:alphaModFix/>
            </a:blip>
            <a:srcRect t="7718" b="11629"/>
            <a:stretch/>
          </p:blipFill>
          <p:spPr>
            <a:xfrm>
              <a:off x="731550" y="2837325"/>
              <a:ext cx="3607077" cy="1940426"/>
            </a:xfrm>
            <a:prstGeom prst="rect">
              <a:avLst/>
            </a:prstGeom>
            <a:noFill/>
            <a:ln>
              <a:noFill/>
            </a:ln>
          </p:spPr>
        </p:pic>
        <p:pic>
          <p:nvPicPr>
            <p:cNvPr id="321" name="Google Shape;321;p47" descr="vintage-airmail-envelope-1366585009ozA.jpg"/>
            <p:cNvPicPr preferRelativeResize="0"/>
            <p:nvPr/>
          </p:nvPicPr>
          <p:blipFill rotWithShape="1">
            <a:blip r:embed="rId3">
              <a:alphaModFix/>
            </a:blip>
            <a:srcRect t="7715"/>
            <a:stretch/>
          </p:blipFill>
          <p:spPr>
            <a:xfrm>
              <a:off x="4417550" y="2837325"/>
              <a:ext cx="3607077" cy="2220275"/>
            </a:xfrm>
            <a:prstGeom prst="rect">
              <a:avLst/>
            </a:prstGeom>
            <a:noFill/>
            <a:ln>
              <a:noFill/>
            </a:ln>
          </p:spPr>
        </p:pic>
        <p:sp>
          <p:nvSpPr>
            <p:cNvPr id="322" name="Google Shape;322;p47"/>
            <p:cNvSpPr txBox="1"/>
            <p:nvPr/>
          </p:nvSpPr>
          <p:spPr>
            <a:xfrm>
              <a:off x="1154250" y="3658550"/>
              <a:ext cx="29109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Helvetica Neue"/>
                  <a:ea typeface="Helvetica Neue"/>
                  <a:cs typeface="Helvetica Neue"/>
                  <a:sym typeface="Helvetica Neue"/>
                </a:rPr>
                <a:t>To:</a:t>
              </a:r>
              <a:endParaRPr sz="1800" dirty="0">
                <a:latin typeface="Helvetica Neue"/>
                <a:ea typeface="Helvetica Neue"/>
                <a:cs typeface="Helvetica Neue"/>
                <a:sym typeface="Helvetica Neue"/>
              </a:endParaRPr>
            </a:p>
            <a:p>
              <a:pPr marL="0" lvl="0" indent="0" algn="l" rtl="0">
                <a:spcBef>
                  <a:spcPts val="0"/>
                </a:spcBef>
                <a:spcAft>
                  <a:spcPts val="0"/>
                </a:spcAft>
                <a:buNone/>
              </a:pPr>
              <a:r>
                <a:rPr lang="en" sz="2000" dirty="0">
                  <a:latin typeface="Helvetica Neue"/>
                  <a:ea typeface="Helvetica Neue"/>
                  <a:cs typeface="Helvetica Neue"/>
                  <a:sym typeface="Helvetica Neue"/>
                </a:rPr>
                <a:t>123 Main Street, Apt 2A</a:t>
              </a:r>
              <a:endParaRPr sz="2000" dirty="0">
                <a:latin typeface="Helvetica Neue"/>
                <a:ea typeface="Helvetica Neue"/>
                <a:cs typeface="Helvetica Neue"/>
                <a:sym typeface="Helvetica Neue"/>
              </a:endParaRPr>
            </a:p>
            <a:p>
              <a:pPr marL="0" lvl="0" indent="0" algn="l" rtl="0">
                <a:spcBef>
                  <a:spcPts val="0"/>
                </a:spcBef>
                <a:spcAft>
                  <a:spcPts val="0"/>
                </a:spcAft>
                <a:buNone/>
              </a:pPr>
              <a:r>
                <a:rPr lang="en" sz="2000" dirty="0">
                  <a:latin typeface="Helvetica Neue"/>
                  <a:ea typeface="Helvetica Neue"/>
                  <a:cs typeface="Helvetica Neue"/>
                  <a:sym typeface="Helvetica Neue"/>
                </a:rPr>
                <a:t>New York, NY</a:t>
              </a:r>
              <a:endParaRPr sz="2000" dirty="0">
                <a:latin typeface="Helvetica Neue"/>
                <a:ea typeface="Helvetica Neue"/>
                <a:cs typeface="Helvetica Neue"/>
                <a:sym typeface="Helvetica Neue"/>
              </a:endParaRPr>
            </a:p>
          </p:txBody>
        </p:sp>
        <p:sp>
          <p:nvSpPr>
            <p:cNvPr id="323" name="Google Shape;323;p47"/>
            <p:cNvSpPr txBox="1"/>
            <p:nvPr/>
          </p:nvSpPr>
          <p:spPr>
            <a:xfrm>
              <a:off x="4647000" y="3199200"/>
              <a:ext cx="3148200" cy="14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rgbClr val="FFAA7B"/>
                  </a:solidFill>
                  <a:latin typeface="Helvetica Neue"/>
                  <a:ea typeface="Helvetica Neue"/>
                  <a:cs typeface="Helvetica Neue"/>
                  <a:sym typeface="Helvetica Neue"/>
                </a:rPr>
                <a:t>href</a:t>
              </a:r>
              <a:r>
                <a:rPr lang="en" sz="2000">
                  <a:solidFill>
                    <a:srgbClr val="FFAA7B"/>
                  </a:solidFill>
                  <a:latin typeface="Helvetica Neue"/>
                  <a:ea typeface="Helvetica Neue"/>
                  <a:cs typeface="Helvetica Neue"/>
                  <a:sym typeface="Helvetica Neue"/>
                </a:rPr>
                <a:t> </a:t>
              </a:r>
              <a:r>
                <a:rPr lang="en" sz="2000">
                  <a:solidFill>
                    <a:schemeClr val="dk1"/>
                  </a:solidFill>
                  <a:latin typeface="Helvetica Neue"/>
                  <a:ea typeface="Helvetica Neue"/>
                  <a:cs typeface="Helvetica Neue"/>
                  <a:sym typeface="Helvetica Neue"/>
                </a:rPr>
                <a:t>=</a:t>
              </a:r>
              <a:endParaRPr sz="2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2000">
                  <a:solidFill>
                    <a:schemeClr val="dk1"/>
                  </a:solidFill>
                  <a:latin typeface="Helvetica Neue"/>
                  <a:ea typeface="Helvetica Neue"/>
                  <a:cs typeface="Helvetica Neue"/>
                  <a:sym typeface="Helvetica Neue"/>
                </a:rPr>
                <a:t>"https://CodeNation.org/"</a:t>
              </a:r>
              <a:endParaRPr sz="2000">
                <a:latin typeface="Helvetica Neue"/>
                <a:ea typeface="Helvetica Neue"/>
                <a:cs typeface="Helvetica Neue"/>
                <a:sym typeface="Helvetica Neue"/>
              </a:endParaRPr>
            </a:p>
          </p:txBody>
        </p:sp>
      </p:grpSp>
      <p:sp>
        <p:nvSpPr>
          <p:cNvPr id="324" name="Google Shape;324;p47"/>
          <p:cNvSpPr txBox="1"/>
          <p:nvPr/>
        </p:nvSpPr>
        <p:spPr>
          <a:xfrm>
            <a:off x="364300" y="2130150"/>
            <a:ext cx="8526900" cy="3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Helvetica Neue"/>
              <a:ea typeface="Helvetica Neue"/>
              <a:cs typeface="Helvetica Neue"/>
              <a:sym typeface="Helvetica Neue"/>
            </a:endParaRPr>
          </a:p>
        </p:txBody>
      </p:sp>
      <p:sp>
        <p:nvSpPr>
          <p:cNvPr id="325" name="Google Shape;325;p47"/>
          <p:cNvSpPr txBox="1"/>
          <p:nvPr/>
        </p:nvSpPr>
        <p:spPr>
          <a:xfrm>
            <a:off x="858550" y="2071200"/>
            <a:ext cx="7433400" cy="448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Consolas"/>
                <a:ea typeface="Consolas"/>
                <a:cs typeface="Consolas"/>
                <a:sym typeface="Consolas"/>
              </a:rPr>
              <a:t>&lt;</a:t>
            </a:r>
            <a:r>
              <a:rPr lang="en" sz="1800" b="1">
                <a:solidFill>
                  <a:srgbClr val="FFAA7B"/>
                </a:solidFill>
                <a:latin typeface="Consolas"/>
                <a:ea typeface="Consolas"/>
                <a:cs typeface="Consolas"/>
                <a:sym typeface="Consolas"/>
              </a:rPr>
              <a:t>a href</a:t>
            </a:r>
            <a:r>
              <a:rPr lang="en" sz="1800">
                <a:solidFill>
                  <a:schemeClr val="dk1"/>
                </a:solidFill>
                <a:latin typeface="Consolas"/>
                <a:ea typeface="Consolas"/>
                <a:cs typeface="Consolas"/>
                <a:sym typeface="Consolas"/>
              </a:rPr>
              <a:t>="https://CodeNation.org/"&gt;Code Nation&lt;/a&gt;</a:t>
            </a:r>
            <a:endParaRPr sz="1800">
              <a:latin typeface="Consolas"/>
              <a:ea typeface="Consolas"/>
              <a:cs typeface="Consolas"/>
              <a:sym typeface="Consolas"/>
            </a:endParaRPr>
          </a:p>
        </p:txBody>
      </p:sp>
    </p:spTree>
    <p:extLst>
      <p:ext uri="{BB962C8B-B14F-4D97-AF65-F5344CB8AC3E}">
        <p14:creationId xmlns:p14="http://schemas.microsoft.com/office/powerpoint/2010/main" val="354006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body" idx="1"/>
          </p:nvPr>
        </p:nvSpPr>
        <p:spPr>
          <a:xfrm>
            <a:off x="3271500" y="1828775"/>
            <a:ext cx="5323800" cy="27981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lnSpc>
                <a:spcPct val="115000"/>
              </a:lnSpc>
              <a:spcBef>
                <a:spcPts val="1800"/>
              </a:spcBef>
              <a:spcAft>
                <a:spcPts val="0"/>
              </a:spcAft>
              <a:buClr>
                <a:schemeClr val="dk1"/>
              </a:buClr>
              <a:buSzPts val="1100"/>
              <a:buFont typeface="Arial"/>
              <a:buNone/>
            </a:pPr>
            <a:endParaRPr>
              <a:latin typeface="Helvetica Neue"/>
              <a:ea typeface="Helvetica Neue"/>
              <a:cs typeface="Helvetica Neue"/>
              <a:sym typeface="Helvetica Neue"/>
            </a:endParaRPr>
          </a:p>
          <a:p>
            <a:pPr marL="0" lvl="0" indent="0" algn="l" rtl="0">
              <a:lnSpc>
                <a:spcPct val="115000"/>
              </a:lnSpc>
              <a:spcBef>
                <a:spcPts val="1800"/>
              </a:spcBef>
              <a:spcAft>
                <a:spcPts val="0"/>
              </a:spcAft>
              <a:buClr>
                <a:schemeClr val="dk1"/>
              </a:buClr>
              <a:buSzPts val="1100"/>
              <a:buFont typeface="Arial"/>
              <a:buNone/>
            </a:pPr>
            <a:endParaRPr>
              <a:solidFill>
                <a:srgbClr val="EF5330"/>
              </a:solidFill>
              <a:latin typeface="Helvetica Neue"/>
              <a:ea typeface="Helvetica Neue"/>
              <a:cs typeface="Helvetica Neue"/>
              <a:sym typeface="Helvetica Neue"/>
            </a:endParaRPr>
          </a:p>
        </p:txBody>
      </p:sp>
      <p:sp>
        <p:nvSpPr>
          <p:cNvPr id="331" name="Google Shape;331;p4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lvl="0">
              <a:buSzPts val="1100"/>
            </a:pPr>
            <a:r>
              <a:rPr lang="zh-CN" altLang="en-US" sz="1800" dirty="0"/>
              <a:t>用户将在网页上看到什么文字？ （通常为蓝色）</a:t>
            </a:r>
            <a:br>
              <a:rPr lang="zh-CN" altLang="en-US" sz="1800" dirty="0"/>
            </a:br>
            <a:br>
              <a:rPr lang="zh-CN" altLang="en-US" sz="1800" dirty="0"/>
            </a:br>
            <a:r>
              <a:rPr lang="zh-CN" altLang="en-US" sz="1800" dirty="0"/>
              <a:t>用户单击蓝色文本时会去哪里？</a:t>
            </a:r>
            <a:endParaRPr sz="1800" dirty="0"/>
          </a:p>
        </p:txBody>
      </p:sp>
      <p:sp>
        <p:nvSpPr>
          <p:cNvPr id="332" name="Google Shape;332;p48"/>
          <p:cNvSpPr txBox="1"/>
          <p:nvPr/>
        </p:nvSpPr>
        <p:spPr>
          <a:xfrm>
            <a:off x="2857700" y="939813"/>
            <a:ext cx="9144000" cy="7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Helvetica Neue"/>
              <a:ea typeface="Helvetica Neue"/>
              <a:cs typeface="Helvetica Neue"/>
              <a:sym typeface="Helvetica Neue"/>
            </a:endParaRPr>
          </a:p>
        </p:txBody>
      </p:sp>
      <p:pic>
        <p:nvPicPr>
          <p:cNvPr id="333" name="Google Shape;333;p48"/>
          <p:cNvPicPr preferRelativeResize="0"/>
          <p:nvPr/>
        </p:nvPicPr>
        <p:blipFill>
          <a:blip r:embed="rId3">
            <a:alphaModFix/>
          </a:blip>
          <a:stretch>
            <a:fillRect/>
          </a:stretch>
        </p:blipFill>
        <p:spPr>
          <a:xfrm>
            <a:off x="4680000" y="2586375"/>
            <a:ext cx="2490603" cy="1867953"/>
          </a:xfrm>
          <a:prstGeom prst="rect">
            <a:avLst/>
          </a:prstGeom>
          <a:noFill/>
          <a:ln>
            <a:noFill/>
          </a:ln>
        </p:spPr>
      </p:pic>
      <p:sp>
        <p:nvSpPr>
          <p:cNvPr id="334" name="Google Shape;334;p48"/>
          <p:cNvSpPr txBox="1"/>
          <p:nvPr/>
        </p:nvSpPr>
        <p:spPr>
          <a:xfrm>
            <a:off x="2952300" y="1572250"/>
            <a:ext cx="6037800" cy="609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Consolas"/>
                <a:ea typeface="Consolas"/>
                <a:cs typeface="Consolas"/>
                <a:sym typeface="Consolas"/>
              </a:rPr>
              <a:t>&lt;a </a:t>
            </a:r>
            <a:r>
              <a:rPr lang="en" sz="1600" dirty="0" err="1">
                <a:solidFill>
                  <a:schemeClr val="dk1"/>
                </a:solidFill>
                <a:latin typeface="Consolas"/>
                <a:ea typeface="Consolas"/>
                <a:cs typeface="Consolas"/>
                <a:sym typeface="Consolas"/>
              </a:rPr>
              <a:t>href</a:t>
            </a:r>
            <a:r>
              <a:rPr lang="en" sz="1600" dirty="0">
                <a:solidFill>
                  <a:schemeClr val="dk1"/>
                </a:solidFill>
                <a:latin typeface="Consolas"/>
                <a:ea typeface="Consolas"/>
                <a:cs typeface="Consolas"/>
                <a:sym typeface="Consolas"/>
              </a:rPr>
              <a:t>="https://</a:t>
            </a:r>
            <a:r>
              <a:rPr lang="en" sz="1600" dirty="0" err="1">
                <a:solidFill>
                  <a:schemeClr val="dk1"/>
                </a:solidFill>
                <a:latin typeface="Consolas"/>
                <a:ea typeface="Consolas"/>
                <a:cs typeface="Consolas"/>
                <a:sym typeface="Consolas"/>
              </a:rPr>
              <a:t>www.shakeshack.com</a:t>
            </a:r>
            <a:r>
              <a:rPr lang="en" sz="1600" dirty="0">
                <a:solidFill>
                  <a:schemeClr val="dk1"/>
                </a:solidFill>
                <a:latin typeface="Consolas"/>
                <a:ea typeface="Consolas"/>
                <a:cs typeface="Consolas"/>
                <a:sym typeface="Consolas"/>
              </a:rPr>
              <a:t>"&gt;Shake Shack&lt;/a&gt;</a:t>
            </a:r>
            <a:endParaRPr sz="1600" dirty="0">
              <a:solidFill>
                <a:schemeClr val="dk1"/>
              </a:solidFill>
              <a:latin typeface="Consolas"/>
              <a:ea typeface="Consolas"/>
              <a:cs typeface="Consolas"/>
              <a:sym typeface="Consolas"/>
            </a:endParaRPr>
          </a:p>
          <a:p>
            <a:pPr marL="0" lvl="0" indent="0" algn="ctr" rtl="0">
              <a:spcBef>
                <a:spcPts val="0"/>
              </a:spcBef>
              <a:spcAft>
                <a:spcPts val="0"/>
              </a:spcAft>
              <a:buNone/>
            </a:pPr>
            <a:endParaRPr sz="1800" dirty="0">
              <a:solidFill>
                <a:schemeClr val="dk1"/>
              </a:solidFill>
              <a:latin typeface="Consolas"/>
              <a:ea typeface="Consolas"/>
              <a:cs typeface="Consolas"/>
              <a:sym typeface="Consolas"/>
            </a:endParaRPr>
          </a:p>
        </p:txBody>
      </p:sp>
    </p:spTree>
    <p:extLst>
      <p:ext uri="{BB962C8B-B14F-4D97-AF65-F5344CB8AC3E}">
        <p14:creationId xmlns:p14="http://schemas.microsoft.com/office/powerpoint/2010/main" val="6759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1"/>
        <p:cNvGrpSpPr/>
        <p:nvPr/>
      </p:nvGrpSpPr>
      <p:grpSpPr>
        <a:xfrm>
          <a:off x="0" y="0"/>
          <a:ext cx="0" cy="0"/>
          <a:chOff x="0" y="0"/>
          <a:chExt cx="0" cy="0"/>
        </a:xfrm>
      </p:grpSpPr>
      <p:sp>
        <p:nvSpPr>
          <p:cNvPr id="352" name="Google Shape;352;p50"/>
          <p:cNvSpPr txBox="1">
            <a:spLocks noGrp="1"/>
          </p:cNvSpPr>
          <p:nvPr>
            <p:ph type="body" idx="1"/>
          </p:nvPr>
        </p:nvSpPr>
        <p:spPr>
          <a:xfrm>
            <a:off x="4038414" y="502023"/>
            <a:ext cx="2295000" cy="1184453"/>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zh-CN" altLang="en-US" sz="2000" dirty="0">
                <a:solidFill>
                  <a:srgbClr val="000000"/>
                </a:solidFill>
              </a:rPr>
              <a:t>左右有什么不同？</a:t>
            </a:r>
            <a:endParaRPr sz="4400" dirty="0">
              <a:solidFill>
                <a:schemeClr val="dk1"/>
              </a:solidFill>
            </a:endParaRPr>
          </a:p>
        </p:txBody>
      </p:sp>
      <p:pic>
        <p:nvPicPr>
          <p:cNvPr id="353" name="Google Shape;353;p50"/>
          <p:cNvPicPr preferRelativeResize="0"/>
          <p:nvPr/>
        </p:nvPicPr>
        <p:blipFill rotWithShape="1">
          <a:blip r:embed="rId3">
            <a:alphaModFix/>
          </a:blip>
          <a:srcRect l="3307" t="-6067" r="4039"/>
          <a:stretch/>
        </p:blipFill>
        <p:spPr>
          <a:xfrm>
            <a:off x="242048" y="2022652"/>
            <a:ext cx="8507505" cy="158675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3"/>
          <p:cNvSpPr txBox="1">
            <a:spLocks noGrp="1"/>
          </p:cNvSpPr>
          <p:nvPr>
            <p:ph type="ctrTitle"/>
          </p:nvPr>
        </p:nvSpPr>
        <p:spPr>
          <a:xfrm>
            <a:off x="104700" y="1711550"/>
            <a:ext cx="2533800" cy="3107400"/>
          </a:xfrm>
          <a:prstGeom prst="rect">
            <a:avLst/>
          </a:prstGeom>
        </p:spPr>
        <p:txBody>
          <a:bodyPr spcFirstLastPara="1" wrap="square" lIns="91425" tIns="91425" rIns="91425" bIns="91425" anchor="t" anchorCtr="0">
            <a:noAutofit/>
          </a:bodyPr>
          <a:lstStyle/>
          <a:p>
            <a:pPr lvl="0">
              <a:lnSpc>
                <a:spcPct val="93000"/>
              </a:lnSpc>
              <a:buSzPts val="1100"/>
            </a:pPr>
            <a:r>
              <a:rPr lang="zh-CN" altLang="en-US" sz="1800" dirty="0">
                <a:solidFill>
                  <a:srgbClr val="000000"/>
                </a:solidFill>
              </a:rPr>
              <a:t>哪个代码创建到</a:t>
            </a:r>
            <a:br>
              <a:rPr lang="zh-CN" altLang="en-US" sz="1800" dirty="0">
                <a:solidFill>
                  <a:srgbClr val="000000"/>
                </a:solidFill>
              </a:rPr>
            </a:br>
            <a:r>
              <a:rPr lang="en-US" sz="1800" dirty="0">
                <a:solidFill>
                  <a:srgbClr val="000000"/>
                </a:solidFill>
                <a:hlinkClick r:id="rId3"/>
              </a:rPr>
              <a:t>https://www.google.com/</a:t>
            </a:r>
            <a:r>
              <a:rPr lang="zh-CN" altLang="en-US" sz="1800" dirty="0">
                <a:solidFill>
                  <a:srgbClr val="000000"/>
                </a:solidFill>
              </a:rPr>
              <a:t>的链接？</a:t>
            </a:r>
            <a:br>
              <a:rPr lang="en-US" altLang="zh-CN" sz="1800" dirty="0">
                <a:solidFill>
                  <a:srgbClr val="000000"/>
                </a:solidFill>
              </a:rPr>
            </a:br>
            <a:br>
              <a:rPr lang="en-US" sz="1800" dirty="0">
                <a:solidFill>
                  <a:srgbClr val="000000"/>
                </a:solidFill>
              </a:rPr>
            </a:br>
            <a:r>
              <a:rPr lang="zh-CN" altLang="en-US" sz="1800" dirty="0">
                <a:solidFill>
                  <a:srgbClr val="000000"/>
                </a:solidFill>
              </a:rPr>
              <a:t>当用户点击“ </a:t>
            </a:r>
            <a:r>
              <a:rPr lang="en-US" sz="1800" dirty="0">
                <a:solidFill>
                  <a:srgbClr val="000000"/>
                </a:solidFill>
              </a:rPr>
              <a:t>Google it！”</a:t>
            </a:r>
            <a:r>
              <a:rPr lang="zh-CN" altLang="en-US" sz="1800" dirty="0">
                <a:solidFill>
                  <a:srgbClr val="000000"/>
                </a:solidFill>
              </a:rPr>
              <a:t>字样时，会去哪里？</a:t>
            </a:r>
            <a:endParaRPr sz="3600" dirty="0">
              <a:solidFill>
                <a:srgbClr val="000000"/>
              </a:solidFill>
              <a:latin typeface="Helvetica Neue"/>
              <a:ea typeface="Helvetica Neue"/>
              <a:cs typeface="Helvetica Neue"/>
              <a:sym typeface="Helvetica Neue"/>
            </a:endParaRPr>
          </a:p>
        </p:txBody>
      </p:sp>
      <p:sp>
        <p:nvSpPr>
          <p:cNvPr id="384" name="Google Shape;384;p53"/>
          <p:cNvSpPr txBox="1">
            <a:spLocks noGrp="1"/>
          </p:cNvSpPr>
          <p:nvPr>
            <p:ph type="body" idx="1"/>
          </p:nvPr>
        </p:nvSpPr>
        <p:spPr>
          <a:xfrm>
            <a:off x="3271500" y="1538800"/>
            <a:ext cx="5323800" cy="30882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endParaRPr>
              <a:solidFill>
                <a:srgbClr val="333333"/>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sz="2000">
              <a:solidFill>
                <a:schemeClr val="dk1"/>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sz="1400">
              <a:solidFill>
                <a:srgbClr val="0000FF"/>
              </a:solidFill>
              <a:latin typeface="Helvetica Neue"/>
              <a:ea typeface="Helvetica Neue"/>
              <a:cs typeface="Helvetica Neue"/>
              <a:sym typeface="Helvetica Neue"/>
            </a:endParaRPr>
          </a:p>
          <a:p>
            <a:pPr marL="0" lvl="0" indent="0" algn="l" rtl="0">
              <a:lnSpc>
                <a:spcPct val="93000"/>
              </a:lnSpc>
              <a:spcBef>
                <a:spcPts val="0"/>
              </a:spcBef>
              <a:spcAft>
                <a:spcPts val="0"/>
              </a:spcAft>
              <a:buClr>
                <a:schemeClr val="dk1"/>
              </a:buClr>
              <a:buSzPts val="1100"/>
              <a:buFont typeface="Arial"/>
              <a:buNone/>
            </a:pPr>
            <a:endParaRPr sz="2000">
              <a:solidFill>
                <a:schemeClr val="dk1"/>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sz="2000">
              <a:solidFill>
                <a:schemeClr val="dk1"/>
              </a:solidFill>
              <a:latin typeface="Helvetica Neue"/>
              <a:ea typeface="Helvetica Neue"/>
              <a:cs typeface="Helvetica Neue"/>
              <a:sym typeface="Helvetica Neue"/>
            </a:endParaRPr>
          </a:p>
          <a:p>
            <a:pPr marL="0" lvl="0" indent="0" algn="l" rtl="0">
              <a:lnSpc>
                <a:spcPct val="93000"/>
              </a:lnSpc>
              <a:spcBef>
                <a:spcPts val="1400"/>
              </a:spcBef>
              <a:spcAft>
                <a:spcPts val="0"/>
              </a:spcAft>
              <a:buNone/>
            </a:pPr>
            <a:endParaRPr sz="2400">
              <a:solidFill>
                <a:schemeClr val="dk1"/>
              </a:solidFill>
              <a:latin typeface="Helvetica Neue"/>
              <a:ea typeface="Helvetica Neue"/>
              <a:cs typeface="Helvetica Neue"/>
              <a:sym typeface="Helvetica Neue"/>
            </a:endParaRPr>
          </a:p>
        </p:txBody>
      </p:sp>
      <p:pic>
        <p:nvPicPr>
          <p:cNvPr id="385" name="Google Shape;385;p53"/>
          <p:cNvPicPr preferRelativeResize="0"/>
          <p:nvPr/>
        </p:nvPicPr>
        <p:blipFill rotWithShape="1">
          <a:blip r:embed="rId4">
            <a:alphaModFix/>
          </a:blip>
          <a:srcRect t="18400"/>
          <a:stretch/>
        </p:blipFill>
        <p:spPr>
          <a:xfrm>
            <a:off x="4517475" y="3392350"/>
            <a:ext cx="2815649" cy="1052950"/>
          </a:xfrm>
          <a:prstGeom prst="rect">
            <a:avLst/>
          </a:prstGeom>
          <a:noFill/>
          <a:ln>
            <a:noFill/>
          </a:ln>
        </p:spPr>
      </p:pic>
      <p:sp>
        <p:nvSpPr>
          <p:cNvPr id="386" name="Google Shape;386;p53"/>
          <p:cNvSpPr txBox="1"/>
          <p:nvPr/>
        </p:nvSpPr>
        <p:spPr>
          <a:xfrm>
            <a:off x="2952450" y="1757025"/>
            <a:ext cx="5961900" cy="1053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000"/>
              </a:spcBef>
              <a:spcAft>
                <a:spcPts val="0"/>
              </a:spcAft>
              <a:buSzPts val="1800"/>
              <a:buFont typeface="Helvetica Neue"/>
              <a:buAutoNum type="alphaLcPeriod"/>
            </a:pPr>
            <a:r>
              <a:rPr lang="en" sz="1800">
                <a:latin typeface="Helvetica Neue"/>
                <a:ea typeface="Helvetica Neue"/>
                <a:cs typeface="Helvetica Neue"/>
                <a:sym typeface="Helvetica Neue"/>
              </a:rPr>
              <a:t>&lt;</a:t>
            </a:r>
            <a:r>
              <a:rPr lang="en" sz="1800" b="1">
                <a:solidFill>
                  <a:srgbClr val="FFAA7B"/>
                </a:solidFill>
                <a:latin typeface="Helvetica Neue"/>
                <a:ea typeface="Helvetica Neue"/>
                <a:cs typeface="Helvetica Neue"/>
                <a:sym typeface="Helvetica Neue"/>
              </a:rPr>
              <a:t>a href</a:t>
            </a:r>
            <a:r>
              <a:rPr lang="en" sz="1800">
                <a:latin typeface="Helvetica Neue"/>
                <a:ea typeface="Helvetica Neue"/>
                <a:cs typeface="Helvetica Neue"/>
                <a:sym typeface="Helvetica Neue"/>
              </a:rPr>
              <a:t>="</a:t>
            </a:r>
            <a:r>
              <a:rPr lang="en" sz="1800" u="sng">
                <a:solidFill>
                  <a:schemeClr val="hlink"/>
                </a:solidFill>
                <a:latin typeface="Helvetica Neue"/>
                <a:ea typeface="Helvetica Neue"/>
                <a:cs typeface="Helvetica Neue"/>
                <a:sym typeface="Helvetica Neue"/>
                <a:hlinkClick r:id="rId5"/>
              </a:rPr>
              <a:t>https://www.google.com</a:t>
            </a:r>
            <a:r>
              <a:rPr lang="en" sz="1800">
                <a:latin typeface="Helvetica Neue"/>
                <a:ea typeface="Helvetica Neue"/>
                <a:cs typeface="Helvetica Neue"/>
                <a:sym typeface="Helvetica Neue"/>
              </a:rPr>
              <a:t>"&gt;&lt;/a&gt;Google It!</a:t>
            </a:r>
            <a:endParaRPr sz="1800">
              <a:latin typeface="Helvetica Neue"/>
              <a:ea typeface="Helvetica Neue"/>
              <a:cs typeface="Helvetica Neue"/>
              <a:sym typeface="Helvetica Neue"/>
            </a:endParaRPr>
          </a:p>
          <a:p>
            <a:pPr marL="457200" lvl="0" indent="-342900" algn="l" rtl="0">
              <a:lnSpc>
                <a:spcPct val="115000"/>
              </a:lnSpc>
              <a:spcBef>
                <a:spcPts val="1000"/>
              </a:spcBef>
              <a:spcAft>
                <a:spcPts val="0"/>
              </a:spcAft>
              <a:buSzPts val="1800"/>
              <a:buFont typeface="Helvetica Neue"/>
              <a:buAutoNum type="alphaLcPeriod"/>
            </a:pPr>
            <a:r>
              <a:rPr lang="en" sz="1800">
                <a:latin typeface="Helvetica Neue"/>
                <a:ea typeface="Helvetica Neue"/>
                <a:cs typeface="Helvetica Neue"/>
                <a:sym typeface="Helvetica Neue"/>
              </a:rPr>
              <a:t>&lt;</a:t>
            </a:r>
            <a:r>
              <a:rPr lang="en" sz="1800" b="1">
                <a:solidFill>
                  <a:srgbClr val="FFAA7B"/>
                </a:solidFill>
                <a:latin typeface="Helvetica Neue"/>
                <a:ea typeface="Helvetica Neue"/>
                <a:cs typeface="Helvetica Neue"/>
                <a:sym typeface="Helvetica Neue"/>
              </a:rPr>
              <a:t>a href</a:t>
            </a:r>
            <a:r>
              <a:rPr lang="en" sz="1800">
                <a:latin typeface="Helvetica Neue"/>
                <a:ea typeface="Helvetica Neue"/>
                <a:cs typeface="Helvetica Neue"/>
                <a:sym typeface="Helvetica Neue"/>
              </a:rPr>
              <a:t>="</a:t>
            </a:r>
            <a:r>
              <a:rPr lang="en" sz="1800" u="sng">
                <a:solidFill>
                  <a:schemeClr val="hlink"/>
                </a:solidFill>
                <a:latin typeface="Helvetica Neue"/>
                <a:ea typeface="Helvetica Neue"/>
                <a:cs typeface="Helvetica Neue"/>
                <a:sym typeface="Helvetica Neue"/>
                <a:hlinkClick r:id="rId3"/>
              </a:rPr>
              <a:t>https://www.google.com</a:t>
            </a:r>
            <a:r>
              <a:rPr lang="en" sz="1800">
                <a:latin typeface="Helvetica Neue"/>
                <a:ea typeface="Helvetica Neue"/>
                <a:cs typeface="Helvetica Neue"/>
                <a:sym typeface="Helvetica Neue"/>
              </a:rPr>
              <a:t>"&gt;Google it!&lt;/a&gt;</a:t>
            </a:r>
            <a:endParaRPr sz="1800">
              <a:latin typeface="Helvetica Neue"/>
              <a:ea typeface="Helvetica Neue"/>
              <a:cs typeface="Helvetica Neue"/>
              <a:sym typeface="Helvetica Neue"/>
            </a:endParaRPr>
          </a:p>
          <a:p>
            <a:pPr marL="457200" lvl="0" indent="-342900" algn="l" rtl="0">
              <a:lnSpc>
                <a:spcPct val="115000"/>
              </a:lnSpc>
              <a:spcBef>
                <a:spcPts val="1000"/>
              </a:spcBef>
              <a:spcAft>
                <a:spcPts val="0"/>
              </a:spcAft>
              <a:buSzPts val="1800"/>
              <a:buFont typeface="Helvetica Neue"/>
              <a:buAutoNum type="alphaLcPeriod"/>
            </a:pPr>
            <a:r>
              <a:rPr lang="en" sz="1800">
                <a:latin typeface="Helvetica Neue"/>
                <a:ea typeface="Helvetica Neue"/>
                <a:cs typeface="Helvetica Neue"/>
                <a:sym typeface="Helvetica Neue"/>
              </a:rPr>
              <a:t>&lt;</a:t>
            </a:r>
            <a:r>
              <a:rPr lang="en" sz="1800" b="1">
                <a:solidFill>
                  <a:srgbClr val="FFAA7B"/>
                </a:solidFill>
                <a:latin typeface="Helvetica Neue"/>
                <a:ea typeface="Helvetica Neue"/>
                <a:cs typeface="Helvetica Neue"/>
                <a:sym typeface="Helvetica Neue"/>
              </a:rPr>
              <a:t>a</a:t>
            </a:r>
            <a:r>
              <a:rPr lang="en" sz="1800">
                <a:latin typeface="Helvetica Neue"/>
                <a:ea typeface="Helvetica Neue"/>
                <a:cs typeface="Helvetica Neue"/>
                <a:sym typeface="Helvetica Neue"/>
              </a:rPr>
              <a:t>="</a:t>
            </a:r>
            <a:r>
              <a:rPr lang="en" sz="1800" u="sng">
                <a:solidFill>
                  <a:schemeClr val="hlink"/>
                </a:solidFill>
                <a:latin typeface="Helvetica Neue"/>
                <a:ea typeface="Helvetica Neue"/>
                <a:cs typeface="Helvetica Neue"/>
                <a:sym typeface="Helvetica Neue"/>
                <a:hlinkClick r:id="rId5"/>
              </a:rPr>
              <a:t>https://www.google.com</a:t>
            </a:r>
            <a:r>
              <a:rPr lang="en" sz="1800">
                <a:latin typeface="Helvetica Neue"/>
                <a:ea typeface="Helvetica Neue"/>
                <a:cs typeface="Helvetica Neue"/>
                <a:sym typeface="Helvetica Neue"/>
              </a:rPr>
              <a:t>"&gt;Google it!&lt;/a&gt;</a:t>
            </a:r>
            <a:endParaRPr sz="1800">
              <a:latin typeface="Helvetica Neue"/>
              <a:ea typeface="Helvetica Neue"/>
              <a:cs typeface="Helvetica Neue"/>
              <a:sym typeface="Helvetica Neue"/>
            </a:endParaRPr>
          </a:p>
        </p:txBody>
      </p:sp>
    </p:spTree>
    <p:extLst>
      <p:ext uri="{BB962C8B-B14F-4D97-AF65-F5344CB8AC3E}">
        <p14:creationId xmlns:p14="http://schemas.microsoft.com/office/powerpoint/2010/main" val="2297236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6"/>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创建具有属性的</a:t>
            </a:r>
            <a:r>
              <a:rPr lang="en-US" dirty="0"/>
              <a:t>HTML</a:t>
            </a:r>
            <a:r>
              <a:rPr lang="zh-CN" altLang="en-US" dirty="0"/>
              <a:t>元素，将图像添加到其页面</a:t>
            </a:r>
            <a:endParaRPr dirty="0">
              <a:solidFill>
                <a:srgbClr val="15C2D2"/>
              </a:solidFill>
              <a:latin typeface="Helvetica Neue"/>
              <a:ea typeface="Helvetica Neue"/>
              <a:cs typeface="Helvetica Neue"/>
              <a:sym typeface="Helvetica Neue"/>
            </a:endParaRPr>
          </a:p>
        </p:txBody>
      </p:sp>
      <p:sp>
        <p:nvSpPr>
          <p:cNvPr id="552" name="Google Shape;552;p76"/>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Helvetica Neue"/>
                <a:ea typeface="Helvetica Neue"/>
                <a:cs typeface="Helvetica Neue"/>
                <a:sym typeface="Helvetica Neue"/>
              </a:rPr>
              <a:t>Vocabulary:  </a:t>
            </a:r>
            <a:r>
              <a:rPr lang="en" b="1">
                <a:solidFill>
                  <a:srgbClr val="FFAA7B"/>
                </a:solidFill>
              </a:rPr>
              <a:t>src attribute</a:t>
            </a:r>
            <a:r>
              <a:rPr lang="en" b="1">
                <a:solidFill>
                  <a:schemeClr val="lt1"/>
                </a:solidFill>
              </a:rPr>
              <a:t>,</a:t>
            </a:r>
            <a:r>
              <a:rPr lang="en" b="1">
                <a:solidFill>
                  <a:srgbClr val="FFAA7B"/>
                </a:solidFill>
              </a:rPr>
              <a:t> image tag</a:t>
            </a:r>
            <a:r>
              <a:rPr lang="en" b="1">
                <a:solidFill>
                  <a:schemeClr val="lt1"/>
                </a:solidFill>
              </a:rPr>
              <a:t>,</a:t>
            </a:r>
            <a:r>
              <a:rPr lang="en" b="1">
                <a:solidFill>
                  <a:srgbClr val="FFAA7B"/>
                </a:solidFill>
              </a:rPr>
              <a:t> self-closing tag</a:t>
            </a:r>
            <a:endParaRPr b="1">
              <a:solidFill>
                <a:srgbClr val="FFAA7B"/>
              </a:solidFill>
            </a:endParaRPr>
          </a:p>
        </p:txBody>
      </p:sp>
      <p:pic>
        <p:nvPicPr>
          <p:cNvPr id="553" name="Google Shape;553;p76"/>
          <p:cNvPicPr preferRelativeResize="0"/>
          <p:nvPr/>
        </p:nvPicPr>
        <p:blipFill>
          <a:blip r:embed="rId3">
            <a:alphaModFix/>
          </a:blip>
          <a:stretch>
            <a:fillRect/>
          </a:stretch>
        </p:blipFill>
        <p:spPr>
          <a:xfrm>
            <a:off x="8484575" y="195750"/>
            <a:ext cx="500375" cy="500375"/>
          </a:xfrm>
          <a:prstGeom prst="rect">
            <a:avLst/>
          </a:prstGeom>
          <a:noFill/>
          <a:ln>
            <a:noFill/>
          </a:ln>
        </p:spPr>
      </p:pic>
    </p:spTree>
    <p:extLst>
      <p:ext uri="{BB962C8B-B14F-4D97-AF65-F5344CB8AC3E}">
        <p14:creationId xmlns:p14="http://schemas.microsoft.com/office/powerpoint/2010/main" val="1938976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US" dirty="0">
                <a:latin typeface="Helvetica Neue"/>
                <a:ea typeface="Helvetica Neue"/>
                <a:cs typeface="Helvetica Neue"/>
                <a:sym typeface="Helvetica Neue"/>
              </a:rPr>
              <a:t>源属性</a:t>
            </a:r>
            <a:endParaRPr dirty="0">
              <a:latin typeface="Helvetica Neue"/>
              <a:ea typeface="Helvetica Neue"/>
              <a:cs typeface="Helvetica Neue"/>
              <a:sym typeface="Helvetica Neue"/>
            </a:endParaRPr>
          </a:p>
        </p:txBody>
      </p:sp>
      <p:sp>
        <p:nvSpPr>
          <p:cNvPr id="572" name="Google Shape;572;p79"/>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93000"/>
              </a:lnSpc>
              <a:buNone/>
            </a:pPr>
            <a:r>
              <a:rPr lang="en" sz="2400" b="1" dirty="0">
                <a:solidFill>
                  <a:srgbClr val="FFAA7B"/>
                </a:solidFill>
              </a:rPr>
              <a:t>Image</a:t>
            </a:r>
            <a:r>
              <a:rPr lang="zh-CN" altLang="en-US" sz="2400" b="1" dirty="0">
                <a:solidFill>
                  <a:srgbClr val="FFAA7B"/>
                </a:solidFill>
              </a:rPr>
              <a:t>（图像）</a:t>
            </a:r>
            <a:r>
              <a:rPr lang="en" sz="2400" dirty="0">
                <a:solidFill>
                  <a:schemeClr val="dk1"/>
                </a:solidFill>
                <a:latin typeface="Helvetica Neue"/>
                <a:ea typeface="Helvetica Neue"/>
                <a:cs typeface="Helvetica Neue"/>
                <a:sym typeface="Helvetica Neue"/>
              </a:rPr>
              <a:t> </a:t>
            </a:r>
            <a:r>
              <a:rPr lang="zh-CN" altLang="en" sz="2400" dirty="0">
                <a:solidFill>
                  <a:schemeClr val="dk1"/>
                </a:solidFill>
                <a:latin typeface="Helvetica Neue"/>
                <a:ea typeface="Helvetica Neue"/>
                <a:cs typeface="Helvetica Neue"/>
                <a:sym typeface="Helvetica Neue"/>
              </a:rPr>
              <a:t>标签</a:t>
            </a:r>
            <a:r>
              <a:rPr lang="zh-CN" altLang="en" sz="2400" dirty="0">
                <a:solidFill>
                  <a:srgbClr val="000000"/>
                </a:solidFill>
                <a:latin typeface="Helvetica Neue"/>
                <a:ea typeface="Helvetica Neue"/>
                <a:cs typeface="Helvetica Neue"/>
                <a:sym typeface="Helvetica Neue"/>
              </a:rPr>
              <a:t>有</a:t>
            </a:r>
            <a:r>
              <a:rPr lang="zh-CN" altLang="en-US" sz="2400" dirty="0">
                <a:solidFill>
                  <a:srgbClr val="000000"/>
                </a:solidFill>
                <a:latin typeface="Helvetica Neue"/>
                <a:ea typeface="Helvetica Neue"/>
                <a:cs typeface="Helvetica Neue"/>
                <a:sym typeface="Helvetica Neue"/>
              </a:rPr>
              <a:t>一个</a:t>
            </a:r>
            <a:r>
              <a:rPr lang="zh-CN" altLang="en" sz="2400" dirty="0">
                <a:solidFill>
                  <a:srgbClr val="000000"/>
                </a:solidFill>
                <a:latin typeface="Helvetica Neue"/>
                <a:ea typeface="Helvetica Neue"/>
                <a:cs typeface="Helvetica Neue"/>
                <a:sym typeface="Helvetica Neue"/>
              </a:rPr>
              <a:t>源</a:t>
            </a:r>
            <a:r>
              <a:rPr lang="zh-CN" altLang="en-US" sz="2400" dirty="0">
                <a:solidFill>
                  <a:srgbClr val="000000"/>
                </a:solidFill>
                <a:latin typeface="Helvetica Neue"/>
                <a:ea typeface="Helvetica Neue"/>
                <a:cs typeface="Helvetica Neue"/>
                <a:sym typeface="Helvetica Neue"/>
              </a:rPr>
              <a:t>属性</a:t>
            </a:r>
            <a:r>
              <a:rPr lang="en" sz="2400" b="1" dirty="0">
                <a:solidFill>
                  <a:srgbClr val="FFAA7B"/>
                </a:solidFill>
              </a:rPr>
              <a:t>(</a:t>
            </a:r>
            <a:r>
              <a:rPr lang="en" sz="2400" b="1" dirty="0" err="1">
                <a:solidFill>
                  <a:srgbClr val="FFAA7B"/>
                </a:solidFill>
              </a:rPr>
              <a:t>src</a:t>
            </a:r>
            <a:r>
              <a:rPr lang="en" sz="2400" b="1" dirty="0">
                <a:solidFill>
                  <a:srgbClr val="FFAA7B"/>
                </a:solidFill>
              </a:rPr>
              <a:t>)</a:t>
            </a:r>
            <a:r>
              <a:rPr lang="zh-CN" altLang="en-US" sz="2400" dirty="0"/>
              <a:t>告诉浏览器，图像在互联网上的位置。</a:t>
            </a:r>
            <a:endParaRPr dirty="0">
              <a:solidFill>
                <a:srgbClr val="000000"/>
              </a:solidFill>
              <a:latin typeface="Helvetica Neue"/>
              <a:ea typeface="Helvetica Neue"/>
              <a:cs typeface="Helvetica Neue"/>
              <a:sym typeface="Helvetica Neue"/>
            </a:endParaRPr>
          </a:p>
          <a:p>
            <a:pPr marL="0" lvl="0" indent="0" algn="l" rtl="0">
              <a:lnSpc>
                <a:spcPct val="93000"/>
              </a:lnSpc>
              <a:spcBef>
                <a:spcPts val="0"/>
              </a:spcBef>
              <a:spcAft>
                <a:spcPts val="0"/>
              </a:spcAft>
              <a:buClr>
                <a:schemeClr val="dk1"/>
              </a:buClr>
              <a:buSzPts val="1100"/>
              <a:buFont typeface="Arial"/>
              <a:buNone/>
            </a:pPr>
            <a:endParaRPr sz="2000" dirty="0">
              <a:solidFill>
                <a:schemeClr val="dk1"/>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sz="2000" dirty="0">
              <a:solidFill>
                <a:schemeClr val="dk1"/>
              </a:solidFill>
              <a:latin typeface="Helvetica Neue"/>
              <a:ea typeface="Helvetica Neue"/>
              <a:cs typeface="Helvetica Neue"/>
              <a:sym typeface="Helvetica Neue"/>
            </a:endParaRPr>
          </a:p>
          <a:p>
            <a:pPr marL="0" lvl="0" indent="0" algn="l" rtl="0">
              <a:lnSpc>
                <a:spcPct val="93000"/>
              </a:lnSpc>
              <a:spcBef>
                <a:spcPts val="1400"/>
              </a:spcBef>
              <a:spcAft>
                <a:spcPts val="0"/>
              </a:spcAft>
              <a:buNone/>
            </a:pPr>
            <a:endParaRPr sz="2400" dirty="0">
              <a:solidFill>
                <a:schemeClr val="dk1"/>
              </a:solidFill>
              <a:latin typeface="Helvetica Neue"/>
              <a:ea typeface="Helvetica Neue"/>
              <a:cs typeface="Helvetica Neue"/>
              <a:sym typeface="Helvetica Neue"/>
            </a:endParaRPr>
          </a:p>
        </p:txBody>
      </p:sp>
      <p:sp>
        <p:nvSpPr>
          <p:cNvPr id="573" name="Google Shape;573;p79"/>
          <p:cNvSpPr txBox="1"/>
          <p:nvPr/>
        </p:nvSpPr>
        <p:spPr>
          <a:xfrm>
            <a:off x="4866425" y="4297675"/>
            <a:ext cx="3606900" cy="892800"/>
          </a:xfrm>
          <a:prstGeom prst="rect">
            <a:avLst/>
          </a:prstGeom>
          <a:noFill/>
          <a:ln>
            <a:noFill/>
          </a:ln>
        </p:spPr>
        <p:txBody>
          <a:bodyPr spcFirstLastPara="1" wrap="square" lIns="91425" tIns="91425" rIns="91425" bIns="91425" anchor="ctr" anchorCtr="0">
            <a:noAutofit/>
          </a:bodyPr>
          <a:lstStyle/>
          <a:p>
            <a:pPr marL="0" lvl="0" indent="0" algn="ctr" rtl="0">
              <a:lnSpc>
                <a:spcPct val="93000"/>
              </a:lnSpc>
              <a:spcBef>
                <a:spcPts val="0"/>
              </a:spcBef>
              <a:spcAft>
                <a:spcPts val="0"/>
              </a:spcAft>
              <a:buNone/>
            </a:pPr>
            <a:endParaRPr sz="2400">
              <a:latin typeface="Helvetica Neue"/>
              <a:ea typeface="Helvetica Neue"/>
              <a:cs typeface="Helvetica Neue"/>
              <a:sym typeface="Helvetica Neue"/>
            </a:endParaRPr>
          </a:p>
        </p:txBody>
      </p:sp>
      <p:sp>
        <p:nvSpPr>
          <p:cNvPr id="574" name="Google Shape;574;p79"/>
          <p:cNvSpPr txBox="1"/>
          <p:nvPr/>
        </p:nvSpPr>
        <p:spPr>
          <a:xfrm>
            <a:off x="575250" y="2971050"/>
            <a:ext cx="9023400" cy="89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Helvetica Neue"/>
              <a:ea typeface="Helvetica Neue"/>
              <a:cs typeface="Helvetica Neue"/>
              <a:sym typeface="Helvetica Neue"/>
            </a:endParaRPr>
          </a:p>
        </p:txBody>
      </p:sp>
      <p:sp>
        <p:nvSpPr>
          <p:cNvPr id="575" name="Google Shape;575;p79"/>
          <p:cNvSpPr txBox="1"/>
          <p:nvPr/>
        </p:nvSpPr>
        <p:spPr>
          <a:xfrm>
            <a:off x="1830600" y="2717250"/>
            <a:ext cx="5482800" cy="454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Consolas"/>
                <a:ea typeface="Consolas"/>
                <a:cs typeface="Consolas"/>
                <a:sym typeface="Consolas"/>
              </a:rPr>
              <a:t>&lt;</a:t>
            </a:r>
            <a:r>
              <a:rPr lang="en" sz="1800">
                <a:solidFill>
                  <a:srgbClr val="1155CC"/>
                </a:solidFill>
                <a:latin typeface="Consolas"/>
                <a:ea typeface="Consolas"/>
                <a:cs typeface="Consolas"/>
                <a:sym typeface="Consolas"/>
              </a:rPr>
              <a:t>img</a:t>
            </a:r>
            <a:r>
              <a:rPr lang="en" sz="1800">
                <a:solidFill>
                  <a:schemeClr val="dk1"/>
                </a:solidFill>
                <a:latin typeface="Consolas"/>
                <a:ea typeface="Consolas"/>
                <a:cs typeface="Consolas"/>
                <a:sym typeface="Consolas"/>
              </a:rPr>
              <a:t> src=</a:t>
            </a:r>
            <a:r>
              <a:rPr lang="en" sz="1800">
                <a:solidFill>
                  <a:srgbClr val="38761D"/>
                </a:solidFill>
                <a:latin typeface="Consolas"/>
                <a:ea typeface="Consolas"/>
                <a:cs typeface="Consolas"/>
                <a:sym typeface="Consolas"/>
              </a:rPr>
              <a:t>“https://dogs.com/image.jpg”</a:t>
            </a:r>
            <a:r>
              <a:rPr lang="en" sz="1800">
                <a:solidFill>
                  <a:schemeClr val="dk1"/>
                </a:solidFill>
                <a:latin typeface="Consolas"/>
                <a:ea typeface="Consolas"/>
                <a:cs typeface="Consolas"/>
                <a:sym typeface="Consolas"/>
              </a:rPr>
              <a:t>&gt;</a:t>
            </a:r>
            <a:endParaRPr sz="1800">
              <a:solidFill>
                <a:schemeClr val="dk1"/>
              </a:solidFill>
              <a:latin typeface="Consolas"/>
              <a:ea typeface="Consolas"/>
              <a:cs typeface="Consolas"/>
              <a:sym typeface="Consolas"/>
            </a:endParaRPr>
          </a:p>
          <a:p>
            <a:pPr marL="0" lvl="0" indent="0" algn="l" rtl="0">
              <a:spcBef>
                <a:spcPts val="0"/>
              </a:spcBef>
              <a:spcAft>
                <a:spcPts val="0"/>
              </a:spcAft>
              <a:buNone/>
            </a:pPr>
            <a:endParaRPr sz="1800">
              <a:latin typeface="Consolas"/>
              <a:ea typeface="Consolas"/>
              <a:cs typeface="Consolas"/>
              <a:sym typeface="Consolas"/>
            </a:endParaRPr>
          </a:p>
        </p:txBody>
      </p:sp>
      <p:sp>
        <p:nvSpPr>
          <p:cNvPr id="576" name="Google Shape;576;p79"/>
          <p:cNvSpPr/>
          <p:nvPr/>
        </p:nvSpPr>
        <p:spPr>
          <a:xfrm>
            <a:off x="2531000" y="2771850"/>
            <a:ext cx="420900" cy="345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79"/>
          <p:cNvSpPr/>
          <p:nvPr/>
        </p:nvSpPr>
        <p:spPr>
          <a:xfrm>
            <a:off x="3056625" y="2771850"/>
            <a:ext cx="3532200" cy="345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79"/>
          <p:cNvSpPr/>
          <p:nvPr/>
        </p:nvSpPr>
        <p:spPr>
          <a:xfrm>
            <a:off x="2278250" y="3810200"/>
            <a:ext cx="926400" cy="345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3000"/>
              </a:lnSpc>
              <a:spcBef>
                <a:spcPts val="0"/>
              </a:spcBef>
              <a:spcAft>
                <a:spcPts val="0"/>
              </a:spcAft>
              <a:buClr>
                <a:schemeClr val="dk1"/>
              </a:buClr>
              <a:buSzPts val="1100"/>
              <a:buFont typeface="Arial"/>
              <a:buNone/>
            </a:pPr>
            <a:r>
              <a:rPr lang="zh-CN" altLang="en" sz="1800" dirty="0">
                <a:solidFill>
                  <a:schemeClr val="dk1"/>
                </a:solidFill>
                <a:latin typeface="Helvetica Neue"/>
                <a:ea typeface="Helvetica Neue"/>
                <a:cs typeface="Helvetica Neue"/>
                <a:sym typeface="Helvetica Neue"/>
              </a:rPr>
              <a:t>源</a:t>
            </a:r>
            <a:endParaRPr sz="1800" dirty="0"/>
          </a:p>
        </p:txBody>
      </p:sp>
      <p:sp>
        <p:nvSpPr>
          <p:cNvPr id="579" name="Google Shape;579;p79"/>
          <p:cNvSpPr/>
          <p:nvPr/>
        </p:nvSpPr>
        <p:spPr>
          <a:xfrm>
            <a:off x="4450750" y="3668150"/>
            <a:ext cx="2341500" cy="6294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3000"/>
              </a:lnSpc>
              <a:spcBef>
                <a:spcPts val="0"/>
              </a:spcBef>
              <a:spcAft>
                <a:spcPts val="0"/>
              </a:spcAft>
              <a:buClr>
                <a:schemeClr val="dk1"/>
              </a:buClr>
              <a:buSzPts val="1100"/>
              <a:buFont typeface="Arial"/>
              <a:buNone/>
            </a:pPr>
            <a:r>
              <a:rPr lang="zh-CN" altLang="en-US" sz="1800" dirty="0">
                <a:solidFill>
                  <a:schemeClr val="dk1"/>
                </a:solidFill>
                <a:latin typeface="Helvetica Neue"/>
                <a:ea typeface="Helvetica Neue"/>
                <a:cs typeface="Helvetica Neue"/>
                <a:sym typeface="Helvetica Neue"/>
              </a:rPr>
              <a:t>图像在互联网上的位置</a:t>
            </a:r>
            <a:endParaRPr sz="1800" dirty="0"/>
          </a:p>
        </p:txBody>
      </p:sp>
      <p:cxnSp>
        <p:nvCxnSpPr>
          <p:cNvPr id="580" name="Google Shape;580;p79"/>
          <p:cNvCxnSpPr>
            <a:stCxn id="578" idx="0"/>
            <a:endCxn id="576" idx="2"/>
          </p:cNvCxnSpPr>
          <p:nvPr/>
        </p:nvCxnSpPr>
        <p:spPr>
          <a:xfrm rot="10800000">
            <a:off x="2741450" y="3117200"/>
            <a:ext cx="0" cy="693000"/>
          </a:xfrm>
          <a:prstGeom prst="straightConnector1">
            <a:avLst/>
          </a:prstGeom>
          <a:noFill/>
          <a:ln w="19050" cap="flat" cmpd="sng">
            <a:solidFill>
              <a:srgbClr val="0080FF"/>
            </a:solidFill>
            <a:prstDash val="solid"/>
            <a:round/>
            <a:headEnd type="none" w="med" len="med"/>
            <a:tailEnd type="none" w="med" len="med"/>
          </a:ln>
        </p:spPr>
      </p:cxnSp>
      <p:cxnSp>
        <p:nvCxnSpPr>
          <p:cNvPr id="581" name="Google Shape;581;p79"/>
          <p:cNvCxnSpPr>
            <a:endCxn id="577" idx="2"/>
          </p:cNvCxnSpPr>
          <p:nvPr/>
        </p:nvCxnSpPr>
        <p:spPr>
          <a:xfrm rot="10800000" flipH="1">
            <a:off x="4817925" y="3117150"/>
            <a:ext cx="4800" cy="551100"/>
          </a:xfrm>
          <a:prstGeom prst="straightConnector1">
            <a:avLst/>
          </a:prstGeom>
          <a:noFill/>
          <a:ln w="19050" cap="flat" cmpd="sng">
            <a:solidFill>
              <a:srgbClr val="0080FF"/>
            </a:solidFill>
            <a:prstDash val="solid"/>
            <a:round/>
            <a:headEnd type="none" w="med" len="med"/>
            <a:tailEnd type="none" w="med" len="med"/>
          </a:ln>
        </p:spPr>
      </p:cxnSp>
      <p:pic>
        <p:nvPicPr>
          <p:cNvPr id="582" name="Google Shape;582;p79"/>
          <p:cNvPicPr preferRelativeResize="0"/>
          <p:nvPr/>
        </p:nvPicPr>
        <p:blipFill>
          <a:blip r:embed="rId3">
            <a:alphaModFix/>
          </a:blip>
          <a:stretch>
            <a:fillRect/>
          </a:stretch>
        </p:blipFill>
        <p:spPr>
          <a:xfrm>
            <a:off x="8264000" y="192613"/>
            <a:ext cx="649500" cy="636575"/>
          </a:xfrm>
          <a:prstGeom prst="rect">
            <a:avLst/>
          </a:prstGeom>
          <a:noFill/>
          <a:ln>
            <a:noFill/>
          </a:ln>
        </p:spPr>
      </p:pic>
    </p:spTree>
    <p:extLst>
      <p:ext uri="{BB962C8B-B14F-4D97-AF65-F5344CB8AC3E}">
        <p14:creationId xmlns:p14="http://schemas.microsoft.com/office/powerpoint/2010/main" val="324528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81"/>
          <p:cNvPicPr preferRelativeResize="0"/>
          <p:nvPr/>
        </p:nvPicPr>
        <p:blipFill rotWithShape="1">
          <a:blip r:embed="rId3">
            <a:alphaModFix/>
          </a:blip>
          <a:srcRect r="1883"/>
          <a:stretch/>
        </p:blipFill>
        <p:spPr>
          <a:xfrm>
            <a:off x="4139125" y="411725"/>
            <a:ext cx="3572350" cy="1788600"/>
          </a:xfrm>
          <a:prstGeom prst="rect">
            <a:avLst/>
          </a:prstGeom>
          <a:noFill/>
          <a:ln>
            <a:noFill/>
          </a:ln>
        </p:spPr>
      </p:pic>
      <p:pic>
        <p:nvPicPr>
          <p:cNvPr id="602" name="Google Shape;602;p81"/>
          <p:cNvPicPr preferRelativeResize="0"/>
          <p:nvPr/>
        </p:nvPicPr>
        <p:blipFill rotWithShape="1">
          <a:blip r:embed="rId4">
            <a:alphaModFix/>
          </a:blip>
          <a:srcRect l="50014"/>
          <a:stretch/>
        </p:blipFill>
        <p:spPr>
          <a:xfrm>
            <a:off x="4632150" y="2485512"/>
            <a:ext cx="2586302" cy="2141374"/>
          </a:xfrm>
          <a:prstGeom prst="rect">
            <a:avLst/>
          </a:prstGeom>
          <a:noFill/>
          <a:ln>
            <a:noFill/>
          </a:ln>
        </p:spPr>
      </p:pic>
      <p:sp>
        <p:nvSpPr>
          <p:cNvPr id="603" name="Google Shape;603;p8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2000" b="1" dirty="0"/>
              <a:t>哪里是图像源属性？</a:t>
            </a:r>
            <a:endParaRPr sz="2000" b="1" dirty="0"/>
          </a:p>
        </p:txBody>
      </p:sp>
    </p:spTree>
    <p:extLst>
      <p:ext uri="{BB962C8B-B14F-4D97-AF65-F5344CB8AC3E}">
        <p14:creationId xmlns:p14="http://schemas.microsoft.com/office/powerpoint/2010/main" val="26865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8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zh-CN" altLang="en-US" dirty="0"/>
              <a:t>比较不同</a:t>
            </a:r>
            <a:endParaRPr dirty="0"/>
          </a:p>
        </p:txBody>
      </p:sp>
      <p:sp>
        <p:nvSpPr>
          <p:cNvPr id="609" name="Google Shape;609;p82"/>
          <p:cNvSpPr txBox="1"/>
          <p:nvPr/>
        </p:nvSpPr>
        <p:spPr>
          <a:xfrm>
            <a:off x="2857700" y="939813"/>
            <a:ext cx="9144000" cy="7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Helvetica Neue"/>
              <a:ea typeface="Helvetica Neue"/>
              <a:cs typeface="Helvetica Neue"/>
              <a:sym typeface="Helvetica Neue"/>
            </a:endParaRPr>
          </a:p>
        </p:txBody>
      </p:sp>
      <p:sp>
        <p:nvSpPr>
          <p:cNvPr id="610" name="Google Shape;610;p82"/>
          <p:cNvSpPr txBox="1"/>
          <p:nvPr/>
        </p:nvSpPr>
        <p:spPr>
          <a:xfrm>
            <a:off x="2952300" y="1572250"/>
            <a:ext cx="5962200" cy="609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3000"/>
              </a:lnSpc>
              <a:spcBef>
                <a:spcPts val="0"/>
              </a:spcBef>
              <a:spcAft>
                <a:spcPts val="0"/>
              </a:spcAft>
              <a:buNone/>
            </a:pPr>
            <a:r>
              <a:rPr lang="en" sz="1800">
                <a:solidFill>
                  <a:srgbClr val="1155CC"/>
                </a:solidFill>
                <a:latin typeface="Consolas"/>
                <a:ea typeface="Consolas"/>
                <a:cs typeface="Consolas"/>
                <a:sym typeface="Consolas"/>
              </a:rPr>
              <a:t>&lt;a </a:t>
            </a:r>
            <a:r>
              <a:rPr lang="en" sz="1800">
                <a:solidFill>
                  <a:schemeClr val="dk1"/>
                </a:solidFill>
                <a:latin typeface="Consolas"/>
                <a:ea typeface="Consolas"/>
                <a:cs typeface="Consolas"/>
                <a:sym typeface="Consolas"/>
              </a:rPr>
              <a:t>href=</a:t>
            </a:r>
            <a:r>
              <a:rPr lang="en" sz="1800">
                <a:solidFill>
                  <a:srgbClr val="38761D"/>
                </a:solidFill>
                <a:latin typeface="Consolas"/>
                <a:ea typeface="Consolas"/>
                <a:cs typeface="Consolas"/>
                <a:sym typeface="Consolas"/>
              </a:rPr>
              <a:t>"</a:t>
            </a:r>
            <a:r>
              <a:rPr lang="en" sz="1800">
                <a:solidFill>
                  <a:srgbClr val="38761D"/>
                </a:solidFill>
                <a:uFill>
                  <a:noFill/>
                </a:uFill>
                <a:latin typeface="Consolas"/>
                <a:ea typeface="Consolas"/>
                <a:cs typeface="Consolas"/>
                <a:sym typeface="Consolas"/>
                <a:hlinkClick r:id="rId3"/>
              </a:rPr>
              <a:t>https://google.com</a:t>
            </a:r>
            <a:r>
              <a:rPr lang="en" sz="1800">
                <a:solidFill>
                  <a:srgbClr val="38761D"/>
                </a:solidFill>
                <a:latin typeface="Consolas"/>
                <a:ea typeface="Consolas"/>
                <a:cs typeface="Consolas"/>
                <a:sym typeface="Consolas"/>
              </a:rPr>
              <a:t>"</a:t>
            </a:r>
            <a:r>
              <a:rPr lang="en" sz="1800">
                <a:solidFill>
                  <a:schemeClr val="dk1"/>
                </a:solidFill>
                <a:latin typeface="Consolas"/>
                <a:ea typeface="Consolas"/>
                <a:cs typeface="Consolas"/>
                <a:sym typeface="Consolas"/>
              </a:rPr>
              <a:t>&gt;Go to Google</a:t>
            </a:r>
            <a:r>
              <a:rPr lang="en" sz="1800">
                <a:solidFill>
                  <a:srgbClr val="1155CC"/>
                </a:solidFill>
                <a:latin typeface="Consolas"/>
                <a:ea typeface="Consolas"/>
                <a:cs typeface="Consolas"/>
                <a:sym typeface="Consolas"/>
              </a:rPr>
              <a:t>&lt;/a&gt;</a:t>
            </a:r>
            <a:endParaRPr sz="1800">
              <a:solidFill>
                <a:srgbClr val="1155CC"/>
              </a:solidFill>
              <a:latin typeface="Consolas"/>
              <a:ea typeface="Consolas"/>
              <a:cs typeface="Consolas"/>
              <a:sym typeface="Consolas"/>
            </a:endParaRPr>
          </a:p>
          <a:p>
            <a:pPr marL="0" lvl="0" indent="0" algn="ctr" rtl="0">
              <a:spcBef>
                <a:spcPts val="0"/>
              </a:spcBef>
              <a:spcAft>
                <a:spcPts val="0"/>
              </a:spcAft>
              <a:buClr>
                <a:schemeClr val="dk1"/>
              </a:buClr>
              <a:buSzPts val="1100"/>
              <a:buFont typeface="Arial"/>
              <a:buNone/>
            </a:pPr>
            <a:endParaRPr sz="1600">
              <a:solidFill>
                <a:schemeClr val="dk1"/>
              </a:solidFill>
              <a:latin typeface="Consolas"/>
              <a:ea typeface="Consolas"/>
              <a:cs typeface="Consolas"/>
              <a:sym typeface="Consolas"/>
            </a:endParaRPr>
          </a:p>
          <a:p>
            <a:pPr marL="0" lvl="0" indent="0" algn="ctr" rtl="0">
              <a:spcBef>
                <a:spcPts val="0"/>
              </a:spcBef>
              <a:spcAft>
                <a:spcPts val="0"/>
              </a:spcAft>
              <a:buClr>
                <a:schemeClr val="dk1"/>
              </a:buClr>
              <a:buSzPts val="1100"/>
              <a:buFont typeface="Arial"/>
              <a:buNone/>
            </a:pPr>
            <a:endParaRPr sz="1600">
              <a:solidFill>
                <a:schemeClr val="dk1"/>
              </a:solidFill>
              <a:latin typeface="Consolas"/>
              <a:ea typeface="Consolas"/>
              <a:cs typeface="Consolas"/>
              <a:sym typeface="Consolas"/>
            </a:endParaRPr>
          </a:p>
          <a:p>
            <a:pPr marL="0" lvl="0" indent="0" algn="ctr" rtl="0">
              <a:spcBef>
                <a:spcPts val="0"/>
              </a:spcBef>
              <a:spcAft>
                <a:spcPts val="0"/>
              </a:spcAft>
              <a:buNone/>
            </a:pPr>
            <a:endParaRPr sz="1600">
              <a:solidFill>
                <a:schemeClr val="dk1"/>
              </a:solidFill>
              <a:latin typeface="Consolas"/>
              <a:ea typeface="Consolas"/>
              <a:cs typeface="Consolas"/>
              <a:sym typeface="Consolas"/>
            </a:endParaRPr>
          </a:p>
          <a:p>
            <a:pPr marL="0" lvl="0" indent="0" algn="ctr" rtl="0">
              <a:spcBef>
                <a:spcPts val="0"/>
              </a:spcBef>
              <a:spcAft>
                <a:spcPts val="0"/>
              </a:spcAft>
              <a:buNone/>
            </a:pPr>
            <a:endParaRPr sz="1800">
              <a:solidFill>
                <a:schemeClr val="dk1"/>
              </a:solidFill>
              <a:latin typeface="Consolas"/>
              <a:ea typeface="Consolas"/>
              <a:cs typeface="Consolas"/>
              <a:sym typeface="Consolas"/>
            </a:endParaRPr>
          </a:p>
        </p:txBody>
      </p:sp>
      <p:sp>
        <p:nvSpPr>
          <p:cNvPr id="611" name="Google Shape;611;p82"/>
          <p:cNvSpPr txBox="1"/>
          <p:nvPr/>
        </p:nvSpPr>
        <p:spPr>
          <a:xfrm>
            <a:off x="2952300" y="2450700"/>
            <a:ext cx="5962200" cy="609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3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&lt;img</a:t>
            </a:r>
            <a:r>
              <a:rPr lang="en" sz="1800">
                <a:solidFill>
                  <a:srgbClr val="0B5394"/>
                </a:solidFill>
                <a:latin typeface="Consolas"/>
                <a:ea typeface="Consolas"/>
                <a:cs typeface="Consolas"/>
                <a:sym typeface="Consolas"/>
              </a:rPr>
              <a:t> </a:t>
            </a:r>
            <a:r>
              <a:rPr lang="en" sz="1800">
                <a:solidFill>
                  <a:schemeClr val="dk1"/>
                </a:solidFill>
                <a:latin typeface="Consolas"/>
                <a:ea typeface="Consolas"/>
                <a:cs typeface="Consolas"/>
                <a:sym typeface="Consolas"/>
              </a:rPr>
              <a:t>src=</a:t>
            </a:r>
            <a:r>
              <a:rPr lang="en" sz="1800">
                <a:solidFill>
                  <a:srgbClr val="38761D"/>
                </a:solidFill>
                <a:latin typeface="Consolas"/>
                <a:ea typeface="Consolas"/>
                <a:cs typeface="Consolas"/>
                <a:sym typeface="Consolas"/>
              </a:rPr>
              <a:t>"https://i.ytimg.com/hqdefault.jpg"</a:t>
            </a:r>
            <a:r>
              <a:rPr lang="en" sz="1800">
                <a:solidFill>
                  <a:srgbClr val="1155CC"/>
                </a:solidFill>
                <a:latin typeface="Consolas"/>
                <a:ea typeface="Consolas"/>
                <a:cs typeface="Consolas"/>
                <a:sym typeface="Consolas"/>
              </a:rPr>
              <a:t>&gt;</a:t>
            </a:r>
            <a:endParaRPr sz="1800">
              <a:solidFill>
                <a:srgbClr val="1155CC"/>
              </a:solidFill>
              <a:latin typeface="Consolas"/>
              <a:ea typeface="Consolas"/>
              <a:cs typeface="Consolas"/>
              <a:sym typeface="Consolas"/>
            </a:endParaRPr>
          </a:p>
          <a:p>
            <a:pPr marL="0" lvl="0" indent="0" algn="ctr" rtl="0">
              <a:spcBef>
                <a:spcPts val="0"/>
              </a:spcBef>
              <a:spcAft>
                <a:spcPts val="0"/>
              </a:spcAft>
              <a:buNone/>
            </a:pPr>
            <a:endParaRPr sz="1600">
              <a:solidFill>
                <a:schemeClr val="dk1"/>
              </a:solidFill>
              <a:latin typeface="Consolas"/>
              <a:ea typeface="Consolas"/>
              <a:cs typeface="Consolas"/>
              <a:sym typeface="Consolas"/>
            </a:endParaRPr>
          </a:p>
          <a:p>
            <a:pPr marL="0" lvl="0" indent="0" algn="ctr" rtl="0">
              <a:spcBef>
                <a:spcPts val="0"/>
              </a:spcBef>
              <a:spcAft>
                <a:spcPts val="0"/>
              </a:spcAft>
              <a:buNone/>
            </a:pPr>
            <a:endParaRPr sz="1800">
              <a:solidFill>
                <a:schemeClr val="dk1"/>
              </a:solidFill>
              <a:latin typeface="Consolas"/>
              <a:ea typeface="Consolas"/>
              <a:cs typeface="Consolas"/>
              <a:sym typeface="Consolas"/>
            </a:endParaRPr>
          </a:p>
        </p:txBody>
      </p:sp>
    </p:spTree>
    <p:extLst>
      <p:ext uri="{BB962C8B-B14F-4D97-AF65-F5344CB8AC3E}">
        <p14:creationId xmlns:p14="http://schemas.microsoft.com/office/powerpoint/2010/main" val="232969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 dirty="0">
                <a:latin typeface="Helvetica Neue"/>
                <a:ea typeface="Helvetica Neue"/>
                <a:cs typeface="Helvetica Neue"/>
                <a:sym typeface="Helvetica Neue"/>
              </a:rPr>
              <a:t>图像</a:t>
            </a:r>
            <a:r>
              <a:rPr lang="zh-CN" altLang="en-US" dirty="0">
                <a:latin typeface="Helvetica Neue"/>
                <a:ea typeface="Helvetica Neue"/>
                <a:cs typeface="Helvetica Neue"/>
                <a:sym typeface="Helvetica Neue"/>
              </a:rPr>
              <a:t>标签</a:t>
            </a:r>
            <a:endParaRPr dirty="0">
              <a:latin typeface="Helvetica Neue"/>
              <a:ea typeface="Helvetica Neue"/>
              <a:cs typeface="Helvetica Neue"/>
              <a:sym typeface="Helvetica Neue"/>
            </a:endParaRPr>
          </a:p>
        </p:txBody>
      </p:sp>
      <p:sp>
        <p:nvSpPr>
          <p:cNvPr id="617" name="Google Shape;617;p83"/>
          <p:cNvSpPr txBox="1">
            <a:spLocks noGrp="1"/>
          </p:cNvSpPr>
          <p:nvPr>
            <p:ph type="body" idx="1"/>
          </p:nvPr>
        </p:nvSpPr>
        <p:spPr>
          <a:xfrm>
            <a:off x="539500" y="2344400"/>
            <a:ext cx="8071500" cy="2287200"/>
          </a:xfrm>
          <a:prstGeom prst="rect">
            <a:avLst/>
          </a:prstGeom>
        </p:spPr>
        <p:txBody>
          <a:bodyPr spcFirstLastPara="1" wrap="square" lIns="91425" tIns="91425" rIns="91425" bIns="91425" anchor="t" anchorCtr="0">
            <a:noAutofit/>
          </a:bodyPr>
          <a:lstStyle/>
          <a:p>
            <a:pPr lvl="0">
              <a:lnSpc>
                <a:spcPct val="93000"/>
              </a:lnSpc>
              <a:spcBef>
                <a:spcPts val="1000"/>
              </a:spcBef>
              <a:buClr>
                <a:schemeClr val="dk1"/>
              </a:buClr>
              <a:buFont typeface="Trebuchet MS"/>
              <a:buChar char="➔"/>
            </a:pPr>
            <a:r>
              <a:rPr lang="zh-CN" altLang="en-US" dirty="0">
                <a:solidFill>
                  <a:schemeClr val="dk1"/>
                </a:solidFill>
              </a:rPr>
              <a:t>使用</a:t>
            </a:r>
            <a:r>
              <a:rPr lang="en-US" dirty="0" err="1">
                <a:solidFill>
                  <a:schemeClr val="dk1"/>
                </a:solidFill>
              </a:rPr>
              <a:t>src</a:t>
            </a:r>
            <a:r>
              <a:rPr lang="zh-CN" altLang="en-US" dirty="0">
                <a:solidFill>
                  <a:schemeClr val="dk1"/>
                </a:solidFill>
              </a:rPr>
              <a:t>属性</a:t>
            </a:r>
          </a:p>
          <a:p>
            <a:pPr lvl="0">
              <a:lnSpc>
                <a:spcPct val="93000"/>
              </a:lnSpc>
              <a:spcBef>
                <a:spcPts val="1000"/>
              </a:spcBef>
              <a:buClr>
                <a:schemeClr val="dk1"/>
              </a:buClr>
              <a:buFont typeface="Trebuchet MS"/>
              <a:buChar char="➔"/>
            </a:pPr>
            <a:r>
              <a:rPr lang="zh-CN" altLang="en-US" dirty="0">
                <a:solidFill>
                  <a:schemeClr val="dk1"/>
                </a:solidFill>
              </a:rPr>
              <a:t>标签是自动闭合的。这意味着它不需要结束标签！</a:t>
            </a:r>
          </a:p>
          <a:p>
            <a:pPr lvl="0">
              <a:lnSpc>
                <a:spcPct val="93000"/>
              </a:lnSpc>
              <a:spcBef>
                <a:spcPts val="1000"/>
              </a:spcBef>
              <a:buClr>
                <a:schemeClr val="dk1"/>
              </a:buClr>
              <a:buFont typeface="Trebuchet MS"/>
              <a:buChar char="➔"/>
            </a:pPr>
            <a:r>
              <a:rPr lang="en-US" altLang="zh-CN" dirty="0">
                <a:solidFill>
                  <a:schemeClr val="dk1"/>
                </a:solidFill>
              </a:rPr>
              <a:t>&lt;</a:t>
            </a:r>
            <a:r>
              <a:rPr lang="en-US" dirty="0" err="1">
                <a:solidFill>
                  <a:schemeClr val="dk1"/>
                </a:solidFill>
              </a:rPr>
              <a:t>img</a:t>
            </a:r>
            <a:r>
              <a:rPr lang="en-US" dirty="0">
                <a:solidFill>
                  <a:schemeClr val="dk1"/>
                </a:solidFill>
              </a:rPr>
              <a:t>&gt;</a:t>
            </a:r>
            <a:r>
              <a:rPr lang="zh-CN" altLang="en-US" dirty="0">
                <a:solidFill>
                  <a:schemeClr val="dk1"/>
                </a:solidFill>
              </a:rPr>
              <a:t>没有内容。图像本身就是内容。</a:t>
            </a:r>
            <a:endParaRPr sz="2400" dirty="0">
              <a:solidFill>
                <a:schemeClr val="dk1"/>
              </a:solidFill>
              <a:latin typeface="Helvetica Neue"/>
              <a:ea typeface="Helvetica Neue"/>
              <a:cs typeface="Helvetica Neue"/>
              <a:sym typeface="Helvetica Neue"/>
            </a:endParaRPr>
          </a:p>
        </p:txBody>
      </p:sp>
      <p:sp>
        <p:nvSpPr>
          <p:cNvPr id="618" name="Google Shape;618;p83"/>
          <p:cNvSpPr txBox="1"/>
          <p:nvPr/>
        </p:nvSpPr>
        <p:spPr>
          <a:xfrm>
            <a:off x="1636900" y="1384850"/>
            <a:ext cx="5962200" cy="609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3000"/>
              </a:lnSpc>
              <a:spcBef>
                <a:spcPts val="0"/>
              </a:spcBef>
              <a:spcAft>
                <a:spcPts val="0"/>
              </a:spcAft>
              <a:buClr>
                <a:schemeClr val="dk1"/>
              </a:buClr>
              <a:buSzPts val="1100"/>
              <a:buFont typeface="Arial"/>
              <a:buNone/>
            </a:pPr>
            <a:r>
              <a:rPr lang="en" sz="1800">
                <a:solidFill>
                  <a:srgbClr val="0B5394"/>
                </a:solidFill>
                <a:latin typeface="Consolas"/>
                <a:ea typeface="Consolas"/>
                <a:cs typeface="Consolas"/>
                <a:sym typeface="Consolas"/>
              </a:rPr>
              <a:t>&lt;img </a:t>
            </a:r>
            <a:r>
              <a:rPr lang="en" sz="1800">
                <a:solidFill>
                  <a:schemeClr val="dk1"/>
                </a:solidFill>
                <a:latin typeface="Consolas"/>
                <a:ea typeface="Consolas"/>
                <a:cs typeface="Consolas"/>
                <a:sym typeface="Consolas"/>
              </a:rPr>
              <a:t>src=</a:t>
            </a:r>
            <a:r>
              <a:rPr lang="en" sz="1800">
                <a:solidFill>
                  <a:srgbClr val="38761D"/>
                </a:solidFill>
                <a:latin typeface="Consolas"/>
                <a:ea typeface="Consolas"/>
                <a:cs typeface="Consolas"/>
                <a:sym typeface="Consolas"/>
              </a:rPr>
              <a:t>"https://i.ytimg.com/hqdefault.jpg"</a:t>
            </a:r>
            <a:r>
              <a:rPr lang="en" sz="1800">
                <a:solidFill>
                  <a:srgbClr val="1155CC"/>
                </a:solidFill>
                <a:latin typeface="Consolas"/>
                <a:ea typeface="Consolas"/>
                <a:cs typeface="Consolas"/>
                <a:sym typeface="Consolas"/>
              </a:rPr>
              <a:t>&gt;</a:t>
            </a:r>
            <a:endParaRPr sz="1800">
              <a:solidFill>
                <a:srgbClr val="1155CC"/>
              </a:solidFill>
              <a:latin typeface="Consolas"/>
              <a:ea typeface="Consolas"/>
              <a:cs typeface="Consolas"/>
              <a:sym typeface="Consolas"/>
            </a:endParaRPr>
          </a:p>
          <a:p>
            <a:pPr marL="0" lvl="0" indent="0" algn="ctr" rtl="0">
              <a:spcBef>
                <a:spcPts val="0"/>
              </a:spcBef>
              <a:spcAft>
                <a:spcPts val="0"/>
              </a:spcAft>
              <a:buNone/>
            </a:pPr>
            <a:endParaRPr sz="1600">
              <a:solidFill>
                <a:schemeClr val="dk1"/>
              </a:solidFill>
              <a:latin typeface="Consolas"/>
              <a:ea typeface="Consolas"/>
              <a:cs typeface="Consolas"/>
              <a:sym typeface="Consolas"/>
            </a:endParaRPr>
          </a:p>
          <a:p>
            <a:pPr marL="0" lvl="0" indent="0" algn="ctr" rtl="0">
              <a:spcBef>
                <a:spcPts val="0"/>
              </a:spcBef>
              <a:spcAft>
                <a:spcPts val="0"/>
              </a:spcAft>
              <a:buNone/>
            </a:pPr>
            <a:endParaRPr sz="1800">
              <a:solidFill>
                <a:schemeClr val="dk1"/>
              </a:solidFill>
              <a:latin typeface="Consolas"/>
              <a:ea typeface="Consolas"/>
              <a:cs typeface="Consolas"/>
              <a:sym typeface="Consolas"/>
            </a:endParaRPr>
          </a:p>
        </p:txBody>
      </p:sp>
      <p:pic>
        <p:nvPicPr>
          <p:cNvPr id="619" name="Google Shape;619;p83"/>
          <p:cNvPicPr preferRelativeResize="0"/>
          <p:nvPr/>
        </p:nvPicPr>
        <p:blipFill>
          <a:blip r:embed="rId3">
            <a:alphaModFix/>
          </a:blip>
          <a:stretch>
            <a:fillRect/>
          </a:stretch>
        </p:blipFill>
        <p:spPr>
          <a:xfrm>
            <a:off x="8264000" y="192613"/>
            <a:ext cx="649500" cy="636575"/>
          </a:xfrm>
          <a:prstGeom prst="rect">
            <a:avLst/>
          </a:prstGeom>
          <a:noFill/>
          <a:ln>
            <a:noFill/>
          </a:ln>
        </p:spPr>
      </p:pic>
    </p:spTree>
    <p:extLst>
      <p:ext uri="{BB962C8B-B14F-4D97-AF65-F5344CB8AC3E}">
        <p14:creationId xmlns:p14="http://schemas.microsoft.com/office/powerpoint/2010/main" val="2397403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6"/>
          <p:cNvSpPr txBox="1">
            <a:spLocks noGrp="1"/>
          </p:cNvSpPr>
          <p:nvPr>
            <p:ph type="title"/>
          </p:nvPr>
        </p:nvSpPr>
        <p:spPr>
          <a:xfrm>
            <a:off x="835375" y="2571750"/>
            <a:ext cx="7473300" cy="1302000"/>
          </a:xfrm>
          <a:prstGeom prst="rect">
            <a:avLst/>
          </a:prstGeom>
        </p:spPr>
        <p:txBody>
          <a:bodyPr spcFirstLastPara="1" wrap="square" lIns="91425" tIns="91425" rIns="91425" bIns="91425" anchor="t" anchorCtr="0">
            <a:noAutofit/>
          </a:bodyPr>
          <a:lstStyle/>
          <a:p>
            <a:pPr lvl="0">
              <a:buSzPts val="1100"/>
            </a:pPr>
            <a:r>
              <a:rPr lang="zh-CN" altLang="en-US" dirty="0"/>
              <a:t>调试和发现代码中的错误</a:t>
            </a:r>
            <a:endParaRPr sz="2400" dirty="0"/>
          </a:p>
        </p:txBody>
      </p:sp>
      <p:sp>
        <p:nvSpPr>
          <p:cNvPr id="483" name="Google Shape;483;p66"/>
          <p:cNvSpPr txBox="1"/>
          <p:nvPr/>
        </p:nvSpPr>
        <p:spPr>
          <a:xfrm>
            <a:off x="918325" y="3982800"/>
            <a:ext cx="7244400" cy="46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Helvetica Neue"/>
                <a:ea typeface="Helvetica Neue"/>
                <a:cs typeface="Helvetica Neue"/>
                <a:sym typeface="Helvetica Neue"/>
              </a:rPr>
              <a:t>Vocabulary: </a:t>
            </a:r>
            <a:r>
              <a:rPr lang="en" b="1">
                <a:solidFill>
                  <a:srgbClr val="FFAA7B"/>
                </a:solidFill>
                <a:latin typeface="Helvetica Neue"/>
                <a:ea typeface="Helvetica Neue"/>
                <a:cs typeface="Helvetica Neue"/>
                <a:sym typeface="Helvetica Neue"/>
              </a:rPr>
              <a:t>debug, reference table</a:t>
            </a:r>
            <a:endParaRPr b="1">
              <a:solidFill>
                <a:srgbClr val="FFAA7B"/>
              </a:solidFill>
              <a:latin typeface="Helvetica Neue"/>
              <a:ea typeface="Helvetica Neue"/>
              <a:cs typeface="Helvetica Neue"/>
              <a:sym typeface="Helvetica Neue"/>
            </a:endParaRPr>
          </a:p>
        </p:txBody>
      </p:sp>
      <p:pic>
        <p:nvPicPr>
          <p:cNvPr id="484" name="Google Shape;484;p66"/>
          <p:cNvPicPr preferRelativeResize="0"/>
          <p:nvPr/>
        </p:nvPicPr>
        <p:blipFill>
          <a:blip r:embed="rId3">
            <a:alphaModFix/>
          </a:blip>
          <a:stretch>
            <a:fillRect/>
          </a:stretch>
        </p:blipFill>
        <p:spPr>
          <a:xfrm>
            <a:off x="8484575" y="195750"/>
            <a:ext cx="500375" cy="500375"/>
          </a:xfrm>
          <a:prstGeom prst="rect">
            <a:avLst/>
          </a:prstGeom>
          <a:noFill/>
          <a:ln>
            <a:noFill/>
          </a:ln>
        </p:spPr>
      </p:pic>
    </p:spTree>
    <p:extLst>
      <p:ext uri="{BB962C8B-B14F-4D97-AF65-F5344CB8AC3E}">
        <p14:creationId xmlns:p14="http://schemas.microsoft.com/office/powerpoint/2010/main" val="42319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0"/>
          <p:cNvSpPr txBox="1">
            <a:spLocks noGrp="1"/>
          </p:cNvSpPr>
          <p:nvPr>
            <p:ph type="subTitle" idx="1"/>
          </p:nvPr>
        </p:nvSpPr>
        <p:spPr>
          <a:xfrm>
            <a:off x="218400" y="2227050"/>
            <a:ext cx="2306400" cy="2793000"/>
          </a:xfrm>
          <a:prstGeom prst="rect">
            <a:avLst/>
          </a:prstGeom>
          <a:noFill/>
          <a:ln>
            <a:noFill/>
          </a:ln>
        </p:spPr>
        <p:txBody>
          <a:bodyPr spcFirstLastPara="1" wrap="square" lIns="91425" tIns="91425" rIns="91425" bIns="91425" anchor="ctr" anchorCtr="0">
            <a:noAutofit/>
          </a:bodyPr>
          <a:lstStyle/>
          <a:p>
            <a:pPr marL="0" lvl="0" indent="0">
              <a:buNone/>
            </a:pPr>
            <a:r>
              <a:rPr lang="zh-CN" altLang="en-US" b="1" dirty="0"/>
              <a:t>编写干净的代码</a:t>
            </a:r>
          </a:p>
          <a:p>
            <a:pPr marL="0" lvl="0" indent="0">
              <a:buNone/>
            </a:pPr>
            <a:endParaRPr lang="zh-CN" altLang="en-US" b="1" dirty="0"/>
          </a:p>
          <a:p>
            <a:pPr marL="0" lvl="0" indent="0">
              <a:buNone/>
            </a:pPr>
            <a:r>
              <a:rPr lang="zh-CN" altLang="en-US" b="1" dirty="0"/>
              <a:t>调试的第一步是预防。确保您正在编写干净的代码以防止错误。</a:t>
            </a:r>
            <a:endParaRPr sz="1800" dirty="0">
              <a:latin typeface="Helvetica Neue"/>
              <a:ea typeface="Helvetica Neue"/>
              <a:cs typeface="Helvetica Neue"/>
              <a:sym typeface="Helvetica Neue"/>
            </a:endParaRPr>
          </a:p>
        </p:txBody>
      </p:sp>
      <p:sp>
        <p:nvSpPr>
          <p:cNvPr id="514" name="Google Shape;514;p70"/>
          <p:cNvSpPr txBox="1"/>
          <p:nvPr/>
        </p:nvSpPr>
        <p:spPr>
          <a:xfrm>
            <a:off x="3811800" y="2900200"/>
            <a:ext cx="4227000" cy="1684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93000"/>
              </a:lnSpc>
              <a:spcBef>
                <a:spcPts val="0"/>
              </a:spcBef>
              <a:spcAft>
                <a:spcPts val="0"/>
              </a:spcAft>
              <a:buClr>
                <a:schemeClr val="dk1"/>
              </a:buClr>
              <a:buSzPts val="1100"/>
              <a:buFont typeface="Arial"/>
              <a:buNone/>
            </a:pPr>
            <a:r>
              <a:rPr lang="en" sz="1800">
                <a:solidFill>
                  <a:srgbClr val="0080FF"/>
                </a:solidFill>
                <a:latin typeface="Consolas"/>
                <a:ea typeface="Consolas"/>
                <a:cs typeface="Consolas"/>
                <a:sym typeface="Consolas"/>
              </a:rPr>
              <a:t>&lt;html&gt;</a:t>
            </a:r>
            <a:endParaRPr sz="1800">
              <a:solidFill>
                <a:srgbClr val="0080FF"/>
              </a:solidFill>
              <a:latin typeface="Consolas"/>
              <a:ea typeface="Consolas"/>
              <a:cs typeface="Consolas"/>
              <a:sym typeface="Consolas"/>
            </a:endParaRPr>
          </a:p>
          <a:p>
            <a:pPr marL="914400" lvl="0" indent="0" algn="l" rtl="0">
              <a:lnSpc>
                <a:spcPct val="93000"/>
              </a:lnSpc>
              <a:spcBef>
                <a:spcPts val="0"/>
              </a:spcBef>
              <a:spcAft>
                <a:spcPts val="0"/>
              </a:spcAft>
              <a:buClr>
                <a:schemeClr val="dk1"/>
              </a:buClr>
              <a:buSzPts val="1100"/>
              <a:buFont typeface="Arial"/>
              <a:buNone/>
            </a:pPr>
            <a:r>
              <a:rPr lang="en" sz="1800">
                <a:latin typeface="Consolas"/>
                <a:ea typeface="Consolas"/>
                <a:cs typeface="Consolas"/>
                <a:sym typeface="Consolas"/>
              </a:rPr>
              <a:t>&lt;body&gt;</a:t>
            </a:r>
            <a:endParaRPr sz="1800">
              <a:latin typeface="Consolas"/>
              <a:ea typeface="Consolas"/>
              <a:cs typeface="Consolas"/>
              <a:sym typeface="Consolas"/>
            </a:endParaRPr>
          </a:p>
          <a:p>
            <a:pPr marL="1371600" lvl="0" indent="0" algn="l" rtl="0">
              <a:lnSpc>
                <a:spcPct val="93000"/>
              </a:lnSpc>
              <a:spcBef>
                <a:spcPts val="0"/>
              </a:spcBef>
              <a:spcAft>
                <a:spcPts val="0"/>
              </a:spcAft>
              <a:buClr>
                <a:schemeClr val="dk1"/>
              </a:buClr>
              <a:buSzPts val="1100"/>
              <a:buFont typeface="Arial"/>
              <a:buNone/>
            </a:pPr>
            <a:r>
              <a:rPr lang="en" sz="1800">
                <a:latin typeface="Consolas"/>
                <a:ea typeface="Consolas"/>
                <a:cs typeface="Consolas"/>
                <a:sym typeface="Consolas"/>
              </a:rPr>
              <a:t>&lt;p&gt;content&lt;/p&gt;</a:t>
            </a:r>
            <a:endParaRPr sz="1800">
              <a:latin typeface="Consolas"/>
              <a:ea typeface="Consolas"/>
              <a:cs typeface="Consolas"/>
              <a:sym typeface="Consolas"/>
            </a:endParaRPr>
          </a:p>
          <a:p>
            <a:pPr marL="914400" lvl="0" indent="0" algn="l" rtl="0">
              <a:lnSpc>
                <a:spcPct val="93000"/>
              </a:lnSpc>
              <a:spcBef>
                <a:spcPts val="0"/>
              </a:spcBef>
              <a:spcAft>
                <a:spcPts val="0"/>
              </a:spcAft>
              <a:buClr>
                <a:schemeClr val="dk1"/>
              </a:buClr>
              <a:buSzPts val="1100"/>
              <a:buFont typeface="Arial"/>
              <a:buNone/>
            </a:pPr>
            <a:r>
              <a:rPr lang="en" sz="1800">
                <a:latin typeface="Consolas"/>
                <a:ea typeface="Consolas"/>
                <a:cs typeface="Consolas"/>
                <a:sym typeface="Consolas"/>
              </a:rPr>
              <a:t>&lt;/body&gt;</a:t>
            </a:r>
            <a:endParaRPr sz="1800">
              <a:latin typeface="Consolas"/>
              <a:ea typeface="Consolas"/>
              <a:cs typeface="Consolas"/>
              <a:sym typeface="Consolas"/>
            </a:endParaRPr>
          </a:p>
          <a:p>
            <a:pPr marL="457200" lvl="0" indent="0" algn="l" rtl="0">
              <a:lnSpc>
                <a:spcPct val="93000"/>
              </a:lnSpc>
              <a:spcBef>
                <a:spcPts val="0"/>
              </a:spcBef>
              <a:spcAft>
                <a:spcPts val="0"/>
              </a:spcAft>
              <a:buClr>
                <a:schemeClr val="dk1"/>
              </a:buClr>
              <a:buSzPts val="1100"/>
              <a:buFont typeface="Arial"/>
              <a:buNone/>
            </a:pPr>
            <a:r>
              <a:rPr lang="en" sz="1800">
                <a:solidFill>
                  <a:srgbClr val="0080FF"/>
                </a:solidFill>
                <a:latin typeface="Consolas"/>
                <a:ea typeface="Consolas"/>
                <a:cs typeface="Consolas"/>
                <a:sym typeface="Consolas"/>
              </a:rPr>
              <a:t>&lt;/html&gt;</a:t>
            </a:r>
            <a:endParaRPr sz="1800">
              <a:solidFill>
                <a:srgbClr val="0080F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endParaRPr sz="1800">
              <a:solidFill>
                <a:schemeClr val="dk1"/>
              </a:solidFill>
              <a:latin typeface="Consolas"/>
              <a:ea typeface="Consolas"/>
              <a:cs typeface="Consolas"/>
              <a:sym typeface="Consolas"/>
            </a:endParaRPr>
          </a:p>
          <a:p>
            <a:pPr marL="457200" lvl="0" indent="0" algn="l" rtl="0">
              <a:spcBef>
                <a:spcPts val="0"/>
              </a:spcBef>
              <a:spcAft>
                <a:spcPts val="0"/>
              </a:spcAft>
              <a:buNone/>
            </a:pPr>
            <a:endParaRPr sz="1800">
              <a:latin typeface="Consolas"/>
              <a:ea typeface="Consolas"/>
              <a:cs typeface="Consolas"/>
              <a:sym typeface="Consolas"/>
            </a:endParaRPr>
          </a:p>
        </p:txBody>
      </p:sp>
      <p:sp>
        <p:nvSpPr>
          <p:cNvPr id="515" name="Google Shape;515;p70"/>
          <p:cNvSpPr txBox="1"/>
          <p:nvPr/>
        </p:nvSpPr>
        <p:spPr>
          <a:xfrm>
            <a:off x="2953500" y="935650"/>
            <a:ext cx="5833500" cy="1206300"/>
          </a:xfrm>
          <a:prstGeom prst="rect">
            <a:avLst/>
          </a:prstGeom>
          <a:noFill/>
          <a:ln>
            <a:noFill/>
          </a:ln>
        </p:spPr>
        <p:txBody>
          <a:bodyPr spcFirstLastPara="1" wrap="square" lIns="91425" tIns="91425" rIns="91425" bIns="91425" anchor="t" anchorCtr="0">
            <a:noAutofit/>
          </a:bodyPr>
          <a:lstStyle/>
          <a:p>
            <a:pPr lvl="0">
              <a:spcBef>
                <a:spcPts val="1000"/>
              </a:spcBef>
            </a:pPr>
            <a:r>
              <a:rPr lang="zh-CN" altLang="en-US" sz="1800" dirty="0">
                <a:solidFill>
                  <a:schemeClr val="dk1"/>
                </a:solidFill>
                <a:latin typeface="Helvetica Neue"/>
                <a:ea typeface="Helvetica Neue"/>
                <a:cs typeface="Helvetica Neue"/>
                <a:sym typeface="Helvetica Neue"/>
              </a:rPr>
              <a:t>保持代码整洁，更易于阅读，更容易发现错误或错别字。</a:t>
            </a:r>
          </a:p>
          <a:p>
            <a:pPr lvl="0">
              <a:spcBef>
                <a:spcPts val="1000"/>
              </a:spcBef>
            </a:pPr>
            <a:r>
              <a:rPr lang="zh-CN" altLang="en-US" sz="1800" dirty="0">
                <a:solidFill>
                  <a:schemeClr val="dk1"/>
                </a:solidFill>
                <a:latin typeface="Helvetica Neue"/>
                <a:ea typeface="Helvetica Neue"/>
                <a:cs typeface="Helvetica Neue"/>
                <a:sym typeface="Helvetica Neue"/>
              </a:rPr>
              <a:t>记得：</a:t>
            </a:r>
          </a:p>
          <a:p>
            <a:pPr lvl="0">
              <a:spcBef>
                <a:spcPts val="1000"/>
              </a:spcBef>
            </a:pPr>
            <a:r>
              <a:rPr lang="en-US" altLang="zh-CN" sz="1800" dirty="0">
                <a:solidFill>
                  <a:schemeClr val="dk1"/>
                </a:solidFill>
                <a:latin typeface="Helvetica Neue"/>
                <a:ea typeface="Helvetica Neue"/>
                <a:cs typeface="Helvetica Neue"/>
                <a:sym typeface="Helvetica Neue"/>
              </a:rPr>
              <a:t>-</a:t>
            </a:r>
            <a:r>
              <a:rPr lang="zh-CN" altLang="en-US" sz="1800" dirty="0">
                <a:solidFill>
                  <a:schemeClr val="dk1"/>
                </a:solidFill>
                <a:latin typeface="Helvetica Neue"/>
                <a:ea typeface="Helvetica Neue"/>
                <a:cs typeface="Helvetica Neue"/>
                <a:sym typeface="Helvetica Neue"/>
              </a:rPr>
              <a:t>  按</a:t>
            </a:r>
            <a:r>
              <a:rPr lang="en-US" sz="1800" dirty="0">
                <a:solidFill>
                  <a:schemeClr val="dk1"/>
                </a:solidFill>
                <a:latin typeface="Helvetica Neue"/>
                <a:ea typeface="Helvetica Neue"/>
                <a:cs typeface="Helvetica Neue"/>
                <a:sym typeface="Helvetica Neue"/>
              </a:rPr>
              <a:t>Enter</a:t>
            </a:r>
            <a:r>
              <a:rPr lang="zh-CN" altLang="en-US" sz="1800" dirty="0">
                <a:solidFill>
                  <a:schemeClr val="dk1"/>
                </a:solidFill>
                <a:latin typeface="Helvetica Neue"/>
                <a:ea typeface="Helvetica Neue"/>
                <a:cs typeface="Helvetica Neue"/>
                <a:sym typeface="Helvetica Neue"/>
              </a:rPr>
              <a:t>或回车键，以开始新的代码行</a:t>
            </a:r>
          </a:p>
          <a:p>
            <a:pPr marL="285750" lvl="0" indent="-285750">
              <a:spcBef>
                <a:spcPts val="1000"/>
              </a:spcBef>
              <a:buFontTx/>
              <a:buChar char="-"/>
            </a:pPr>
            <a:r>
              <a:rPr lang="zh-CN" altLang="en-US" sz="1800" dirty="0">
                <a:solidFill>
                  <a:schemeClr val="dk1"/>
                </a:solidFill>
                <a:latin typeface="Helvetica Neue"/>
                <a:ea typeface="Helvetica Neue"/>
                <a:cs typeface="Helvetica Neue"/>
                <a:sym typeface="Helvetica Neue"/>
              </a:rPr>
              <a:t>按</a:t>
            </a:r>
            <a:r>
              <a:rPr lang="en-US" altLang="zh-CN" sz="1800" dirty="0">
                <a:solidFill>
                  <a:schemeClr val="dk1"/>
                </a:solidFill>
                <a:latin typeface="Helvetica Neue"/>
                <a:ea typeface="Helvetica Neue"/>
                <a:cs typeface="Helvetica Neue"/>
                <a:sym typeface="Helvetica Neue"/>
              </a:rPr>
              <a:t>Tab</a:t>
            </a:r>
            <a:r>
              <a:rPr lang="zh-CN" altLang="en-US" sz="1800" dirty="0">
                <a:solidFill>
                  <a:schemeClr val="dk1"/>
                </a:solidFill>
                <a:latin typeface="Helvetica Neue"/>
                <a:ea typeface="Helvetica Neue"/>
                <a:cs typeface="Helvetica Neue"/>
                <a:sym typeface="Helvetica Neue"/>
              </a:rPr>
              <a:t>键，缩进</a:t>
            </a:r>
            <a:endParaRPr lang="en-US" altLang="zh-CN" sz="1800" dirty="0">
              <a:solidFill>
                <a:schemeClr val="dk1"/>
              </a:solidFill>
              <a:latin typeface="Helvetica Neue"/>
              <a:ea typeface="Helvetica Neue"/>
              <a:cs typeface="Helvetica Neue"/>
              <a:sym typeface="Helvetica Neue"/>
            </a:endParaRPr>
          </a:p>
          <a:p>
            <a:pPr marL="285750" lvl="0" indent="-285750">
              <a:spcBef>
                <a:spcPts val="1000"/>
              </a:spcBef>
              <a:buFontTx/>
              <a:buChar char="-"/>
            </a:pPr>
            <a:endParaRPr sz="1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45371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p:nvPr/>
        </p:nvSpPr>
        <p:spPr>
          <a:xfrm>
            <a:off x="532950" y="1257300"/>
            <a:ext cx="4039200" cy="3374400"/>
          </a:xfrm>
          <a:prstGeom prst="rect">
            <a:avLst/>
          </a:prstGeom>
          <a:noFill/>
          <a:ln>
            <a:noFill/>
          </a:ln>
        </p:spPr>
        <p:txBody>
          <a:bodyPr spcFirstLastPara="1" wrap="square" lIns="91425" tIns="91425" rIns="91425" bIns="91425" anchor="t" anchorCtr="0">
            <a:noAutofit/>
          </a:bodyPr>
          <a:lstStyle/>
          <a:p>
            <a:pPr lvl="0">
              <a:lnSpc>
                <a:spcPct val="93000"/>
              </a:lnSpc>
              <a:spcBef>
                <a:spcPts val="1400"/>
              </a:spcBef>
            </a:pPr>
            <a:r>
              <a:rPr lang="zh-CN" altLang="en-US" sz="1800" dirty="0">
                <a:solidFill>
                  <a:schemeClr val="dk1"/>
                </a:solidFill>
                <a:latin typeface="Helvetica Neue"/>
                <a:ea typeface="Helvetica Neue"/>
                <a:cs typeface="Helvetica Neue"/>
                <a:sym typeface="Helvetica Neue"/>
              </a:rPr>
              <a:t>编码人员一直在查询信息并寻求帮助！</a:t>
            </a:r>
          </a:p>
          <a:p>
            <a:pPr lvl="0">
              <a:lnSpc>
                <a:spcPct val="93000"/>
              </a:lnSpc>
              <a:spcBef>
                <a:spcPts val="1400"/>
              </a:spcBef>
            </a:pPr>
            <a:r>
              <a:rPr lang="en-US" sz="1800" dirty="0">
                <a:solidFill>
                  <a:schemeClr val="dk1"/>
                </a:solidFill>
                <a:latin typeface="Helvetica Neue"/>
                <a:ea typeface="Helvetica Neue"/>
                <a:cs typeface="Helvetica Neue"/>
                <a:sym typeface="Helvetica Neue"/>
              </a:rPr>
              <a:t>Code Nation</a:t>
            </a:r>
            <a:r>
              <a:rPr lang="zh-CN" altLang="en-US" sz="1800" dirty="0">
                <a:solidFill>
                  <a:schemeClr val="dk1"/>
                </a:solidFill>
                <a:latin typeface="Helvetica Neue"/>
                <a:ea typeface="Helvetica Neue"/>
                <a:cs typeface="Helvetica Neue"/>
                <a:sym typeface="Helvetica Neue"/>
              </a:rPr>
              <a:t>制作了易于使用的参考表，因此您可以在项目或独立练习期间，快速找到问题的答案</a:t>
            </a:r>
            <a:endParaRPr sz="1800" dirty="0">
              <a:latin typeface="Helvetica Neue"/>
              <a:ea typeface="Helvetica Neue"/>
              <a:cs typeface="Helvetica Neue"/>
              <a:sym typeface="Helvetica Neue"/>
            </a:endParaRPr>
          </a:p>
        </p:txBody>
      </p:sp>
      <p:pic>
        <p:nvPicPr>
          <p:cNvPr id="547" name="Google Shape;547;p74"/>
          <p:cNvPicPr preferRelativeResize="0"/>
          <p:nvPr/>
        </p:nvPicPr>
        <p:blipFill>
          <a:blip r:embed="rId3">
            <a:alphaModFix/>
          </a:blip>
          <a:stretch>
            <a:fillRect/>
          </a:stretch>
        </p:blipFill>
        <p:spPr>
          <a:xfrm>
            <a:off x="4720826" y="1257300"/>
            <a:ext cx="3890224" cy="3374399"/>
          </a:xfrm>
          <a:prstGeom prst="rect">
            <a:avLst/>
          </a:prstGeom>
          <a:noFill/>
          <a:ln>
            <a:noFill/>
          </a:ln>
        </p:spPr>
      </p:pic>
      <p:sp>
        <p:nvSpPr>
          <p:cNvPr id="548" name="Google Shape;548;p7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sz="3200" dirty="0">
                <a:solidFill>
                  <a:schemeClr val="dk1"/>
                </a:solidFill>
              </a:rPr>
              <a:t>参考表</a:t>
            </a:r>
            <a:endParaRPr sz="3200" dirty="0"/>
          </a:p>
        </p:txBody>
      </p:sp>
    </p:spTree>
    <p:extLst>
      <p:ext uri="{BB962C8B-B14F-4D97-AF65-F5344CB8AC3E}">
        <p14:creationId xmlns:p14="http://schemas.microsoft.com/office/powerpoint/2010/main" val="1926811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6"/>
          <p:cNvSpPr txBox="1"/>
          <p:nvPr/>
        </p:nvSpPr>
        <p:spPr>
          <a:xfrm>
            <a:off x="532950" y="1257300"/>
            <a:ext cx="8078100" cy="1538100"/>
          </a:xfrm>
          <a:prstGeom prst="rect">
            <a:avLst/>
          </a:prstGeom>
          <a:noFill/>
          <a:ln>
            <a:noFill/>
          </a:ln>
        </p:spPr>
        <p:txBody>
          <a:bodyPr spcFirstLastPara="1" wrap="square" lIns="91425" tIns="91425" rIns="91425" bIns="91425" anchor="t" anchorCtr="0">
            <a:noAutofit/>
          </a:bodyPr>
          <a:lstStyle/>
          <a:p>
            <a:pPr lvl="0"/>
            <a:r>
              <a:rPr lang="zh-CN" altLang="en-US" sz="1800" dirty="0">
                <a:latin typeface="Helvetica Neue"/>
                <a:ea typeface="Helvetica Neue"/>
                <a:cs typeface="Helvetica Neue"/>
                <a:sym typeface="Helvetica Neue"/>
              </a:rPr>
              <a:t>参考表可以帮助您：</a:t>
            </a:r>
          </a:p>
          <a:p>
            <a:pPr marL="285750" lvl="0" indent="-285750">
              <a:buFontTx/>
              <a:buChar char="-"/>
            </a:pPr>
            <a:r>
              <a:rPr lang="zh-CN" altLang="en-US" sz="1800" dirty="0">
                <a:latin typeface="Helvetica Neue"/>
                <a:ea typeface="Helvetica Neue"/>
                <a:cs typeface="Helvetica Neue"/>
                <a:sym typeface="Helvetica Neue"/>
              </a:rPr>
              <a:t>遇到错误时，找到正确的语法</a:t>
            </a:r>
            <a:endParaRPr lang="en-US" altLang="zh-CN" sz="1800" dirty="0">
              <a:latin typeface="Helvetica Neue"/>
              <a:ea typeface="Helvetica Neue"/>
              <a:cs typeface="Helvetica Neue"/>
              <a:sym typeface="Helvetica Neue"/>
            </a:endParaRPr>
          </a:p>
          <a:p>
            <a:pPr marL="285750" lvl="0" indent="-285750">
              <a:buFontTx/>
              <a:buChar char="-"/>
            </a:pPr>
            <a:r>
              <a:rPr lang="zh-CN" altLang="en-US" sz="1800" dirty="0">
                <a:latin typeface="Helvetica Neue"/>
                <a:ea typeface="Helvetica Neue"/>
                <a:cs typeface="Helvetica Neue"/>
                <a:sym typeface="Helvetica Neue"/>
              </a:rPr>
              <a:t>找到正确的代码编写方式</a:t>
            </a:r>
            <a:endParaRPr lang="en-US" altLang="zh-CN" sz="1800" dirty="0">
              <a:latin typeface="Helvetica Neue"/>
              <a:ea typeface="Helvetica Neue"/>
              <a:cs typeface="Helvetica Neue"/>
              <a:sym typeface="Helvetica Neue"/>
            </a:endParaRPr>
          </a:p>
          <a:p>
            <a:pPr marL="285750" lvl="0" indent="-285750">
              <a:buFontTx/>
              <a:buChar char="-"/>
            </a:pPr>
            <a:r>
              <a:rPr lang="zh-CN" altLang="en-US" sz="1800" dirty="0">
                <a:latin typeface="Helvetica Neue"/>
                <a:ea typeface="Helvetica Neue"/>
                <a:cs typeface="Helvetica Neue"/>
                <a:sym typeface="Helvetica Neue"/>
              </a:rPr>
              <a:t>学习正确的语法</a:t>
            </a:r>
          </a:p>
          <a:p>
            <a:pPr lvl="0"/>
            <a:r>
              <a:rPr lang="zh-CN" altLang="en-US" sz="1800" dirty="0">
                <a:latin typeface="Helvetica Neue"/>
                <a:ea typeface="Helvetica Neue"/>
                <a:cs typeface="Helvetica Neue"/>
                <a:sym typeface="Helvetica Neue"/>
              </a:rPr>
              <a:t>在本单元中，您将使用参考表的</a:t>
            </a:r>
            <a:r>
              <a:rPr lang="en-US" sz="1800" dirty="0">
                <a:latin typeface="Helvetica Neue"/>
                <a:ea typeface="Helvetica Neue"/>
                <a:cs typeface="Helvetica Neue"/>
                <a:sym typeface="Helvetica Neue"/>
              </a:rPr>
              <a:t>HTML</a:t>
            </a:r>
            <a:r>
              <a:rPr lang="zh-CN" altLang="en-US" sz="1800" dirty="0">
                <a:latin typeface="Helvetica Neue"/>
                <a:ea typeface="Helvetica Neue"/>
                <a:cs typeface="Helvetica Neue"/>
                <a:sym typeface="Helvetica Neue"/>
              </a:rPr>
              <a:t>部分。</a:t>
            </a:r>
            <a:endParaRPr sz="1800" dirty="0">
              <a:latin typeface="Helvetica Neue"/>
              <a:ea typeface="Helvetica Neue"/>
              <a:cs typeface="Helvetica Neue"/>
              <a:sym typeface="Helvetica Neue"/>
            </a:endParaRPr>
          </a:p>
        </p:txBody>
      </p:sp>
      <p:pic>
        <p:nvPicPr>
          <p:cNvPr id="561" name="Google Shape;561;p76"/>
          <p:cNvPicPr preferRelativeResize="0"/>
          <p:nvPr/>
        </p:nvPicPr>
        <p:blipFill rotWithShape="1">
          <a:blip r:embed="rId3">
            <a:alphaModFix/>
          </a:blip>
          <a:srcRect l="-1910" r="-1352"/>
          <a:stretch/>
        </p:blipFill>
        <p:spPr>
          <a:xfrm>
            <a:off x="2144850" y="2795400"/>
            <a:ext cx="4670599" cy="1544075"/>
          </a:xfrm>
          <a:prstGeom prst="rect">
            <a:avLst/>
          </a:prstGeom>
          <a:noFill/>
          <a:ln>
            <a:noFill/>
          </a:ln>
        </p:spPr>
      </p:pic>
      <p:sp>
        <p:nvSpPr>
          <p:cNvPr id="562" name="Google Shape;562;p7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sz="3200" dirty="0">
                <a:solidFill>
                  <a:schemeClr val="dk1"/>
                </a:solidFill>
              </a:rPr>
              <a:t>使用</a:t>
            </a:r>
            <a:r>
              <a:rPr lang="zh-CN" altLang="en-US" sz="3200" dirty="0">
                <a:solidFill>
                  <a:schemeClr val="dk1"/>
                </a:solidFill>
              </a:rPr>
              <a:t>参考表</a:t>
            </a:r>
            <a:endParaRPr sz="3200" dirty="0"/>
          </a:p>
        </p:txBody>
      </p:sp>
      <p:sp>
        <p:nvSpPr>
          <p:cNvPr id="563" name="Google Shape;563;p76"/>
          <p:cNvSpPr/>
          <p:nvPr/>
        </p:nvSpPr>
        <p:spPr>
          <a:xfrm>
            <a:off x="2264863" y="4042976"/>
            <a:ext cx="503400" cy="2421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4" name="Google Shape;564;p76"/>
          <p:cNvSpPr/>
          <p:nvPr/>
        </p:nvSpPr>
        <p:spPr>
          <a:xfrm>
            <a:off x="2964470" y="4005475"/>
            <a:ext cx="1124700" cy="2421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5" name="Google Shape;565;p76"/>
          <p:cNvSpPr/>
          <p:nvPr/>
        </p:nvSpPr>
        <p:spPr>
          <a:xfrm>
            <a:off x="4131375" y="3966775"/>
            <a:ext cx="1475100" cy="3195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6" name="Google Shape;566;p76"/>
          <p:cNvSpPr/>
          <p:nvPr/>
        </p:nvSpPr>
        <p:spPr>
          <a:xfrm>
            <a:off x="5803774" y="3957201"/>
            <a:ext cx="899700" cy="3816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7" name="Google Shape;567;p76"/>
          <p:cNvSpPr/>
          <p:nvPr/>
        </p:nvSpPr>
        <p:spPr>
          <a:xfrm>
            <a:off x="947550" y="3827300"/>
            <a:ext cx="1197300" cy="3816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altLang="en-US" dirty="0">
                <a:solidFill>
                  <a:schemeClr val="dk1"/>
                </a:solidFill>
                <a:latin typeface="Helvetica Neue"/>
                <a:ea typeface="Helvetica Neue"/>
                <a:cs typeface="Helvetica Neue"/>
                <a:sym typeface="Helvetica Neue"/>
              </a:rPr>
              <a:t>概念名字</a:t>
            </a:r>
            <a:endParaRPr dirty="0"/>
          </a:p>
        </p:txBody>
      </p:sp>
      <p:sp>
        <p:nvSpPr>
          <p:cNvPr id="568" name="Google Shape;568;p76"/>
          <p:cNvSpPr/>
          <p:nvPr/>
        </p:nvSpPr>
        <p:spPr>
          <a:xfrm>
            <a:off x="2748500" y="4471331"/>
            <a:ext cx="964800" cy="2421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altLang="en" dirty="0">
                <a:solidFill>
                  <a:schemeClr val="dk1"/>
                </a:solidFill>
                <a:latin typeface="Helvetica Neue"/>
                <a:ea typeface="Helvetica Neue"/>
                <a:cs typeface="Helvetica Neue"/>
                <a:sym typeface="Helvetica Neue"/>
              </a:rPr>
              <a:t>语法</a:t>
            </a:r>
            <a:endParaRPr dirty="0"/>
          </a:p>
        </p:txBody>
      </p:sp>
      <p:sp>
        <p:nvSpPr>
          <p:cNvPr id="569" name="Google Shape;569;p76"/>
          <p:cNvSpPr/>
          <p:nvPr/>
        </p:nvSpPr>
        <p:spPr>
          <a:xfrm>
            <a:off x="4180976" y="4471331"/>
            <a:ext cx="964800" cy="2832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altLang="en" dirty="0">
                <a:solidFill>
                  <a:schemeClr val="dk1"/>
                </a:solidFill>
                <a:latin typeface="Helvetica Neue"/>
                <a:ea typeface="Helvetica Neue"/>
                <a:cs typeface="Helvetica Neue"/>
                <a:sym typeface="Helvetica Neue"/>
              </a:rPr>
              <a:t>例</a:t>
            </a:r>
            <a:endParaRPr dirty="0"/>
          </a:p>
        </p:txBody>
      </p:sp>
      <p:sp>
        <p:nvSpPr>
          <p:cNvPr id="570" name="Google Shape;570;p76"/>
          <p:cNvSpPr/>
          <p:nvPr/>
        </p:nvSpPr>
        <p:spPr>
          <a:xfrm>
            <a:off x="6990025" y="3827300"/>
            <a:ext cx="2079000" cy="3195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zh-CN" altLang="en" dirty="0">
                <a:solidFill>
                  <a:schemeClr val="dk1"/>
                </a:solidFill>
                <a:latin typeface="Helvetica Neue"/>
                <a:ea typeface="Helvetica Neue"/>
                <a:cs typeface="Helvetica Neue"/>
                <a:sym typeface="Helvetica Neue"/>
              </a:rPr>
              <a:t>输出</a:t>
            </a:r>
            <a:endParaRPr dirty="0">
              <a:solidFill>
                <a:schemeClr val="dk1"/>
              </a:solidFill>
              <a:latin typeface="Helvetica Neue"/>
              <a:ea typeface="Helvetica Neue"/>
              <a:cs typeface="Helvetica Neue"/>
              <a:sym typeface="Helvetica Neue"/>
            </a:endParaRPr>
          </a:p>
        </p:txBody>
      </p:sp>
      <p:cxnSp>
        <p:nvCxnSpPr>
          <p:cNvPr id="571" name="Google Shape;571;p76"/>
          <p:cNvCxnSpPr>
            <a:stCxn id="567" idx="3"/>
            <a:endCxn id="563" idx="1"/>
          </p:cNvCxnSpPr>
          <p:nvPr/>
        </p:nvCxnSpPr>
        <p:spPr>
          <a:xfrm>
            <a:off x="2144850" y="4018100"/>
            <a:ext cx="120000" cy="145800"/>
          </a:xfrm>
          <a:prstGeom prst="straightConnector1">
            <a:avLst/>
          </a:prstGeom>
          <a:noFill/>
          <a:ln w="19050" cap="flat" cmpd="sng">
            <a:solidFill>
              <a:srgbClr val="0080FF"/>
            </a:solidFill>
            <a:prstDash val="solid"/>
            <a:round/>
            <a:headEnd type="none" w="med" len="med"/>
            <a:tailEnd type="none" w="med" len="med"/>
          </a:ln>
        </p:spPr>
      </p:cxnSp>
      <p:cxnSp>
        <p:nvCxnSpPr>
          <p:cNvPr id="572" name="Google Shape;572;p76"/>
          <p:cNvCxnSpPr>
            <a:endCxn id="564" idx="2"/>
          </p:cNvCxnSpPr>
          <p:nvPr/>
        </p:nvCxnSpPr>
        <p:spPr>
          <a:xfrm rot="10800000">
            <a:off x="3526820" y="4247575"/>
            <a:ext cx="300" cy="255300"/>
          </a:xfrm>
          <a:prstGeom prst="straightConnector1">
            <a:avLst/>
          </a:prstGeom>
          <a:noFill/>
          <a:ln w="19050" cap="flat" cmpd="sng">
            <a:solidFill>
              <a:srgbClr val="0080FF"/>
            </a:solidFill>
            <a:prstDash val="solid"/>
            <a:round/>
            <a:headEnd type="none" w="med" len="med"/>
            <a:tailEnd type="none" w="med" len="med"/>
          </a:ln>
        </p:spPr>
      </p:cxnSp>
      <p:cxnSp>
        <p:nvCxnSpPr>
          <p:cNvPr id="573" name="Google Shape;573;p76"/>
          <p:cNvCxnSpPr>
            <a:endCxn id="565" idx="2"/>
          </p:cNvCxnSpPr>
          <p:nvPr/>
        </p:nvCxnSpPr>
        <p:spPr>
          <a:xfrm rot="10800000">
            <a:off x="4868925" y="4286275"/>
            <a:ext cx="8700" cy="176700"/>
          </a:xfrm>
          <a:prstGeom prst="straightConnector1">
            <a:avLst/>
          </a:prstGeom>
          <a:noFill/>
          <a:ln w="19050" cap="flat" cmpd="sng">
            <a:solidFill>
              <a:srgbClr val="0080FF"/>
            </a:solidFill>
            <a:prstDash val="solid"/>
            <a:round/>
            <a:headEnd type="none" w="med" len="med"/>
            <a:tailEnd type="none" w="med" len="med"/>
          </a:ln>
        </p:spPr>
      </p:cxnSp>
      <p:cxnSp>
        <p:nvCxnSpPr>
          <p:cNvPr id="574" name="Google Shape;574;p76"/>
          <p:cNvCxnSpPr>
            <a:stCxn id="570" idx="1"/>
            <a:endCxn id="566" idx="3"/>
          </p:cNvCxnSpPr>
          <p:nvPr/>
        </p:nvCxnSpPr>
        <p:spPr>
          <a:xfrm flipH="1">
            <a:off x="6703525" y="3987050"/>
            <a:ext cx="286500" cy="161100"/>
          </a:xfrm>
          <a:prstGeom prst="straightConnector1">
            <a:avLst/>
          </a:prstGeom>
          <a:noFill/>
          <a:ln w="19050" cap="flat" cmpd="sng">
            <a:solidFill>
              <a:srgbClr val="0080FF"/>
            </a:solidFill>
            <a:prstDash val="solid"/>
            <a:round/>
            <a:headEnd type="none" w="med" len="med"/>
            <a:tailEnd type="none" w="med" len="med"/>
          </a:ln>
        </p:spPr>
      </p:cxnSp>
      <p:pic>
        <p:nvPicPr>
          <p:cNvPr id="575" name="Google Shape;575;p76"/>
          <p:cNvPicPr preferRelativeResize="0"/>
          <p:nvPr/>
        </p:nvPicPr>
        <p:blipFill>
          <a:blip r:embed="rId4">
            <a:alphaModFix/>
          </a:blip>
          <a:stretch>
            <a:fillRect/>
          </a:stretch>
        </p:blipFill>
        <p:spPr>
          <a:xfrm>
            <a:off x="8297512" y="128025"/>
            <a:ext cx="595675" cy="595648"/>
          </a:xfrm>
          <a:prstGeom prst="rect">
            <a:avLst/>
          </a:prstGeom>
          <a:noFill/>
          <a:ln>
            <a:noFill/>
          </a:ln>
        </p:spPr>
      </p:pic>
    </p:spTree>
    <p:extLst>
      <p:ext uri="{BB962C8B-B14F-4D97-AF65-F5344CB8AC3E}">
        <p14:creationId xmlns:p14="http://schemas.microsoft.com/office/powerpoint/2010/main" val="347810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title"/>
          </p:nvPr>
        </p:nvSpPr>
        <p:spPr>
          <a:xfrm>
            <a:off x="835350" y="2756223"/>
            <a:ext cx="7473300" cy="1027500"/>
          </a:xfrm>
          <a:prstGeom prst="rect">
            <a:avLst/>
          </a:prstGeom>
          <a:noFill/>
        </p:spPr>
        <p:txBody>
          <a:bodyPr spcFirstLastPara="1" wrap="square" lIns="91425" tIns="91425" rIns="91425" bIns="91425" anchor="t" anchorCtr="0">
            <a:noAutofit/>
          </a:bodyPr>
          <a:lstStyle/>
          <a:p>
            <a:pPr lvl="0">
              <a:buSzPts val="1100"/>
            </a:pPr>
            <a:r>
              <a:rPr lang="zh-CN" altLang="en-US" dirty="0"/>
              <a:t>使用正确的语法创建一个开始和结束</a:t>
            </a:r>
            <a:r>
              <a:rPr lang="en-US" dirty="0"/>
              <a:t>HTML</a:t>
            </a:r>
            <a:r>
              <a:rPr lang="zh-CN" altLang="en-US" dirty="0"/>
              <a:t>标签。</a:t>
            </a:r>
            <a:endParaRPr dirty="0">
              <a:solidFill>
                <a:srgbClr val="15C2D2"/>
              </a:solidFill>
            </a:endParaRPr>
          </a:p>
        </p:txBody>
      </p:sp>
      <p:sp>
        <p:nvSpPr>
          <p:cNvPr id="312" name="Google Shape;312;p45"/>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a:t>
            </a:r>
            <a:r>
              <a:rPr lang="en">
                <a:solidFill>
                  <a:schemeClr val="dk1"/>
                </a:solidFill>
              </a:rPr>
              <a:t>  </a:t>
            </a:r>
            <a:r>
              <a:rPr lang="en" b="1">
                <a:solidFill>
                  <a:srgbClr val="FFAA7B"/>
                </a:solidFill>
              </a:rPr>
              <a:t>Guided Notes</a:t>
            </a:r>
            <a:r>
              <a:rPr lang="en">
                <a:solidFill>
                  <a:srgbClr val="FFAA7B"/>
                </a:solidFill>
              </a:rPr>
              <a:t>, </a:t>
            </a:r>
            <a:r>
              <a:rPr lang="en" b="1">
                <a:solidFill>
                  <a:srgbClr val="FFAA7B"/>
                </a:solidFill>
              </a:rPr>
              <a:t>HTML, tags, angle brackets, &lt;p&gt;</a:t>
            </a:r>
            <a:endParaRPr b="1">
              <a:solidFill>
                <a:srgbClr val="FFAA7B"/>
              </a:solidFill>
            </a:endParaRPr>
          </a:p>
        </p:txBody>
      </p:sp>
    </p:spTree>
    <p:extLst>
      <p:ext uri="{BB962C8B-B14F-4D97-AF65-F5344CB8AC3E}">
        <p14:creationId xmlns:p14="http://schemas.microsoft.com/office/powerpoint/2010/main" val="1615298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在</a:t>
            </a:r>
            <a:r>
              <a:rPr lang="zh-CN" altLang="en-US" dirty="0"/>
              <a:t>网络上寻找答案</a:t>
            </a:r>
            <a:endParaRPr dirty="0"/>
          </a:p>
        </p:txBody>
      </p:sp>
      <p:sp>
        <p:nvSpPr>
          <p:cNvPr id="587" name="Google Shape;587;p78"/>
          <p:cNvSpPr txBox="1">
            <a:spLocks noGrp="1"/>
          </p:cNvSpPr>
          <p:nvPr>
            <p:ph type="body" idx="1"/>
          </p:nvPr>
        </p:nvSpPr>
        <p:spPr>
          <a:xfrm>
            <a:off x="608000" y="1257300"/>
            <a:ext cx="8373900" cy="3252900"/>
          </a:xfrm>
          <a:prstGeom prst="rect">
            <a:avLst/>
          </a:prstGeom>
        </p:spPr>
        <p:txBody>
          <a:bodyPr spcFirstLastPara="1" wrap="square" lIns="91425" tIns="91425" rIns="91425" bIns="91425" anchor="t" anchorCtr="0">
            <a:noAutofit/>
          </a:bodyPr>
          <a:lstStyle/>
          <a:p>
            <a:pPr marL="0" lvl="0" indent="0">
              <a:buNone/>
            </a:pPr>
            <a:r>
              <a:rPr lang="zh-CN" altLang="en-US" dirty="0"/>
              <a:t>每个开发人员和大多数专业人士都会告诉您，他们每天多次使用</a:t>
            </a:r>
            <a:r>
              <a:rPr lang="en-US" dirty="0"/>
              <a:t>Google。</a:t>
            </a:r>
            <a:r>
              <a:rPr lang="zh-CN" altLang="en-US" dirty="0"/>
              <a:t>没有人记得编写每种类型代码的确切方法，并且</a:t>
            </a:r>
            <a:r>
              <a:rPr lang="en-US" dirty="0"/>
              <a:t>Google</a:t>
            </a:r>
            <a:r>
              <a:rPr lang="zh-CN" altLang="en-US" dirty="0"/>
              <a:t>有很多资源可以提供帮助！</a:t>
            </a:r>
            <a:endParaRPr sz="1800" dirty="0"/>
          </a:p>
        </p:txBody>
      </p:sp>
      <p:pic>
        <p:nvPicPr>
          <p:cNvPr id="588" name="Google Shape;588;p78"/>
          <p:cNvPicPr preferRelativeResize="0"/>
          <p:nvPr/>
        </p:nvPicPr>
        <p:blipFill>
          <a:blip r:embed="rId3">
            <a:alphaModFix/>
          </a:blip>
          <a:stretch>
            <a:fillRect/>
          </a:stretch>
        </p:blipFill>
        <p:spPr>
          <a:xfrm>
            <a:off x="3351830" y="2385475"/>
            <a:ext cx="2367099" cy="2377025"/>
          </a:xfrm>
          <a:prstGeom prst="rect">
            <a:avLst/>
          </a:prstGeom>
          <a:noFill/>
          <a:ln w="9525" cap="flat" cmpd="sng">
            <a:solidFill>
              <a:srgbClr val="666666"/>
            </a:solidFill>
            <a:prstDash val="solid"/>
            <a:round/>
            <a:headEnd type="none" w="sm" len="sm"/>
            <a:tailEnd type="none" w="sm" len="sm"/>
          </a:ln>
        </p:spPr>
      </p:pic>
    </p:spTree>
    <p:extLst>
      <p:ext uri="{BB962C8B-B14F-4D97-AF65-F5344CB8AC3E}">
        <p14:creationId xmlns:p14="http://schemas.microsoft.com/office/powerpoint/2010/main" val="238377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5"/>
        <p:cNvGrpSpPr/>
        <p:nvPr/>
      </p:nvGrpSpPr>
      <p:grpSpPr>
        <a:xfrm>
          <a:off x="0" y="0"/>
          <a:ext cx="0" cy="0"/>
          <a:chOff x="0" y="0"/>
          <a:chExt cx="0" cy="0"/>
        </a:xfrm>
      </p:grpSpPr>
      <p:sp>
        <p:nvSpPr>
          <p:cNvPr id="486" name="Google Shape;486;p61"/>
          <p:cNvSpPr txBox="1">
            <a:spLocks noGrp="1"/>
          </p:cNvSpPr>
          <p:nvPr>
            <p:ph type="ctrTitle"/>
          </p:nvPr>
        </p:nvSpPr>
        <p:spPr>
          <a:xfrm>
            <a:off x="190500" y="1829075"/>
            <a:ext cx="2375700" cy="27978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zh-CN" altLang="en" dirty="0"/>
              <a:t>选择</a:t>
            </a:r>
            <a:r>
              <a:rPr lang="zh-CN" altLang="en-US" dirty="0"/>
              <a:t>哪行代码可以产生下面的效果</a:t>
            </a:r>
            <a:endParaRPr dirty="0">
              <a:solidFill>
                <a:srgbClr val="15C2D2"/>
              </a:solidFill>
              <a:latin typeface="Consolas"/>
              <a:ea typeface="Consolas"/>
              <a:cs typeface="Consolas"/>
              <a:sym typeface="Consolas"/>
            </a:endParaRPr>
          </a:p>
        </p:txBody>
      </p:sp>
      <p:sp>
        <p:nvSpPr>
          <p:cNvPr id="487" name="Google Shape;487;p61"/>
          <p:cNvSpPr txBox="1"/>
          <p:nvPr/>
        </p:nvSpPr>
        <p:spPr>
          <a:xfrm>
            <a:off x="4075500" y="2179775"/>
            <a:ext cx="3699600" cy="2096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000"/>
              </a:spcBef>
              <a:spcAft>
                <a:spcPts val="0"/>
              </a:spcAft>
              <a:buNone/>
            </a:pPr>
            <a:r>
              <a:rPr lang="en" sz="3600">
                <a:latin typeface="Helvetica Neue"/>
                <a:ea typeface="Helvetica Neue"/>
                <a:cs typeface="Helvetica Neue"/>
                <a:sym typeface="Helvetica Neue"/>
              </a:rPr>
              <a:t>I love HTML!</a:t>
            </a:r>
            <a:endParaRPr sz="3600">
              <a:latin typeface="Helvetica Neue"/>
              <a:ea typeface="Helvetica Neue"/>
              <a:cs typeface="Helvetica Neue"/>
              <a:sym typeface="Helvetica Neue"/>
            </a:endParaRPr>
          </a:p>
        </p:txBody>
      </p:sp>
      <p:sp>
        <p:nvSpPr>
          <p:cNvPr id="488" name="Google Shape;488;p61"/>
          <p:cNvSpPr txBox="1"/>
          <p:nvPr/>
        </p:nvSpPr>
        <p:spPr>
          <a:xfrm>
            <a:off x="3786000" y="678675"/>
            <a:ext cx="4278600" cy="3000000"/>
          </a:xfrm>
          <a:prstGeom prst="rect">
            <a:avLst/>
          </a:prstGeom>
          <a:noFill/>
          <a:ln>
            <a:noFill/>
          </a:ln>
        </p:spPr>
        <p:txBody>
          <a:bodyPr spcFirstLastPara="1" wrap="square" lIns="91425" tIns="91425" rIns="91425" bIns="91425" anchor="t" anchorCtr="0">
            <a:noAutofit/>
          </a:bodyPr>
          <a:lstStyle/>
          <a:p>
            <a:pPr marL="228600" lvl="0" indent="-266700" algn="l" rtl="0">
              <a:lnSpc>
                <a:spcPct val="93000"/>
              </a:lnSpc>
              <a:spcBef>
                <a:spcPts val="1000"/>
              </a:spcBef>
              <a:spcAft>
                <a:spcPts val="0"/>
              </a:spcAft>
              <a:buClr>
                <a:schemeClr val="dk1"/>
              </a:buClr>
              <a:buSzPts val="2400"/>
              <a:buFont typeface="Helvetica Neue"/>
              <a:buAutoNum type="alphaUcPeriod"/>
            </a:pPr>
            <a:r>
              <a:rPr lang="en" sz="2400" dirty="0">
                <a:solidFill>
                  <a:schemeClr val="dk1"/>
                </a:solidFill>
                <a:latin typeface="Consolas"/>
                <a:ea typeface="Consolas"/>
                <a:cs typeface="Consolas"/>
                <a:sym typeface="Consolas"/>
              </a:rPr>
              <a:t>&lt;p&gt;I love HTML!&lt;/p&gt;</a:t>
            </a:r>
            <a:endParaRPr sz="2400" dirty="0">
              <a:solidFill>
                <a:schemeClr val="dk1"/>
              </a:solidFill>
              <a:latin typeface="Consolas"/>
              <a:ea typeface="Consolas"/>
              <a:cs typeface="Consolas"/>
              <a:sym typeface="Consolas"/>
            </a:endParaRPr>
          </a:p>
          <a:p>
            <a:pPr marL="228600" lvl="0" indent="-266700" algn="l" rtl="0">
              <a:lnSpc>
                <a:spcPct val="93000"/>
              </a:lnSpc>
              <a:spcBef>
                <a:spcPts val="0"/>
              </a:spcBef>
              <a:spcAft>
                <a:spcPts val="0"/>
              </a:spcAft>
              <a:buClr>
                <a:schemeClr val="dk1"/>
              </a:buClr>
              <a:buSzPts val="2400"/>
              <a:buFont typeface="Helvetica Neue"/>
              <a:buAutoNum type="alphaUcPeriod"/>
            </a:pPr>
            <a:r>
              <a:rPr lang="en" sz="2400" dirty="0">
                <a:solidFill>
                  <a:schemeClr val="dk1"/>
                </a:solidFill>
                <a:latin typeface="Consolas"/>
                <a:ea typeface="Consolas"/>
                <a:cs typeface="Consolas"/>
                <a:sym typeface="Consolas"/>
              </a:rPr>
              <a:t>I love HTML!</a:t>
            </a:r>
            <a:endParaRPr sz="2400" dirty="0">
              <a:solidFill>
                <a:schemeClr val="dk1"/>
              </a:solidFill>
              <a:latin typeface="Consolas"/>
              <a:ea typeface="Consolas"/>
              <a:cs typeface="Consolas"/>
              <a:sym typeface="Consolas"/>
            </a:endParaRPr>
          </a:p>
          <a:p>
            <a:pPr marL="228600" lvl="0" indent="-266700" algn="l" rtl="0">
              <a:lnSpc>
                <a:spcPct val="93000"/>
              </a:lnSpc>
              <a:spcBef>
                <a:spcPts val="0"/>
              </a:spcBef>
              <a:spcAft>
                <a:spcPts val="0"/>
              </a:spcAft>
              <a:buClr>
                <a:schemeClr val="dk1"/>
              </a:buClr>
              <a:buSzPts val="2400"/>
              <a:buFont typeface="Helvetica Neue"/>
              <a:buAutoNum type="alphaUcPeriod"/>
            </a:pPr>
            <a:r>
              <a:rPr lang="en" sz="2400" dirty="0">
                <a:solidFill>
                  <a:schemeClr val="dk1"/>
                </a:solidFill>
                <a:latin typeface="Consolas"/>
                <a:ea typeface="Consolas"/>
                <a:cs typeface="Consolas"/>
                <a:sym typeface="Consolas"/>
              </a:rPr>
              <a:t>&lt;p&gt;I love HTML!&lt;p&gt;</a:t>
            </a:r>
            <a:endParaRPr sz="2400" dirty="0">
              <a:solidFill>
                <a:srgbClr val="15C2D2"/>
              </a:solidFill>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7"/>
        <p:cNvGrpSpPr/>
        <p:nvPr/>
      </p:nvGrpSpPr>
      <p:grpSpPr>
        <a:xfrm>
          <a:off x="0" y="0"/>
          <a:ext cx="0" cy="0"/>
          <a:chOff x="0" y="0"/>
          <a:chExt cx="0" cy="0"/>
        </a:xfrm>
      </p:grpSpPr>
      <p:sp>
        <p:nvSpPr>
          <p:cNvPr id="358" name="Google Shape;358;p51"/>
          <p:cNvSpPr/>
          <p:nvPr/>
        </p:nvSpPr>
        <p:spPr>
          <a:xfrm>
            <a:off x="5215800" y="1904350"/>
            <a:ext cx="1343700" cy="3126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nsolas"/>
              <a:ea typeface="Consolas"/>
              <a:cs typeface="Consolas"/>
              <a:sym typeface="Consolas"/>
            </a:endParaRPr>
          </a:p>
        </p:txBody>
      </p:sp>
      <p:sp>
        <p:nvSpPr>
          <p:cNvPr id="359" name="Google Shape;359;p51"/>
          <p:cNvSpPr/>
          <p:nvPr/>
        </p:nvSpPr>
        <p:spPr>
          <a:xfrm>
            <a:off x="6744750" y="1904350"/>
            <a:ext cx="649500" cy="3126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nsolas"/>
              <a:ea typeface="Consolas"/>
              <a:cs typeface="Consolas"/>
              <a:sym typeface="Consolas"/>
            </a:endParaRPr>
          </a:p>
        </p:txBody>
      </p:sp>
      <p:sp>
        <p:nvSpPr>
          <p:cNvPr id="360" name="Google Shape;360;p5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tLang="zh-CN" dirty="0">
                <a:solidFill>
                  <a:srgbClr val="000000"/>
                </a:solidFill>
              </a:rPr>
              <a:t>Tag</a:t>
            </a:r>
            <a:r>
              <a:rPr lang="zh-CN" altLang="en-US" dirty="0">
                <a:solidFill>
                  <a:srgbClr val="000000"/>
                </a:solidFill>
              </a:rPr>
              <a:t>：标签</a:t>
            </a:r>
            <a:endParaRPr dirty="0">
              <a:solidFill>
                <a:srgbClr val="000000"/>
              </a:solidFill>
            </a:endParaRPr>
          </a:p>
        </p:txBody>
      </p:sp>
      <p:sp>
        <p:nvSpPr>
          <p:cNvPr id="361" name="Google Shape;361;p51"/>
          <p:cNvSpPr txBox="1"/>
          <p:nvPr/>
        </p:nvSpPr>
        <p:spPr>
          <a:xfrm>
            <a:off x="4237700" y="1829125"/>
            <a:ext cx="3266400" cy="38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latin typeface="Consolas"/>
                <a:ea typeface="Consolas"/>
                <a:cs typeface="Consolas"/>
                <a:sym typeface="Consolas"/>
              </a:rPr>
              <a:t> &lt;p&gt;    </a:t>
            </a:r>
            <a:r>
              <a:rPr lang="zh-CN" altLang="en" sz="1800" dirty="0">
                <a:latin typeface="Consolas"/>
                <a:ea typeface="Consolas"/>
                <a:cs typeface="Consolas"/>
                <a:sym typeface="Consolas"/>
              </a:rPr>
              <a:t>实务学堂</a:t>
            </a:r>
            <a:r>
              <a:rPr lang="zh-CN" altLang="en-US" sz="1800" dirty="0">
                <a:latin typeface="Consolas"/>
                <a:ea typeface="Consolas"/>
                <a:cs typeface="Consolas"/>
                <a:sym typeface="Consolas"/>
              </a:rPr>
              <a:t>     </a:t>
            </a:r>
            <a:r>
              <a:rPr lang="en" sz="1800" dirty="0">
                <a:latin typeface="Consolas"/>
                <a:ea typeface="Consolas"/>
                <a:cs typeface="Consolas"/>
                <a:sym typeface="Consolas"/>
              </a:rPr>
              <a:t>&lt;/p&gt;</a:t>
            </a:r>
            <a:endParaRPr sz="1800" dirty="0">
              <a:latin typeface="Consolas"/>
              <a:ea typeface="Consolas"/>
              <a:cs typeface="Consolas"/>
              <a:sym typeface="Consolas"/>
            </a:endParaRPr>
          </a:p>
        </p:txBody>
      </p:sp>
      <p:sp>
        <p:nvSpPr>
          <p:cNvPr id="362" name="Google Shape;362;p51"/>
          <p:cNvSpPr/>
          <p:nvPr/>
        </p:nvSpPr>
        <p:spPr>
          <a:xfrm>
            <a:off x="4381050" y="1904350"/>
            <a:ext cx="649500" cy="3126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onsolas"/>
              <a:ea typeface="Consolas"/>
              <a:cs typeface="Consolas"/>
              <a:sym typeface="Consolas"/>
            </a:endParaRPr>
          </a:p>
        </p:txBody>
      </p:sp>
      <p:cxnSp>
        <p:nvCxnSpPr>
          <p:cNvPr id="363" name="Google Shape;363;p51"/>
          <p:cNvCxnSpPr>
            <a:stCxn id="362" idx="2"/>
            <a:endCxn id="364" idx="0"/>
          </p:cNvCxnSpPr>
          <p:nvPr/>
        </p:nvCxnSpPr>
        <p:spPr>
          <a:xfrm>
            <a:off x="4705800" y="2216950"/>
            <a:ext cx="0" cy="982800"/>
          </a:xfrm>
          <a:prstGeom prst="straightConnector1">
            <a:avLst/>
          </a:prstGeom>
          <a:noFill/>
          <a:ln w="19050" cap="flat" cmpd="sng">
            <a:solidFill>
              <a:srgbClr val="0080FF"/>
            </a:solidFill>
            <a:prstDash val="solid"/>
            <a:round/>
            <a:headEnd type="none" w="med" len="med"/>
            <a:tailEnd type="none" w="med" len="med"/>
          </a:ln>
        </p:spPr>
      </p:cxnSp>
      <p:sp>
        <p:nvSpPr>
          <p:cNvPr id="364" name="Google Shape;364;p51"/>
          <p:cNvSpPr/>
          <p:nvPr/>
        </p:nvSpPr>
        <p:spPr>
          <a:xfrm>
            <a:off x="4034050" y="3199800"/>
            <a:ext cx="1343700" cy="284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solidFill>
                  <a:schemeClr val="dk1"/>
                </a:solidFill>
                <a:latin typeface="Helvetica Neue"/>
                <a:ea typeface="Helvetica Neue"/>
                <a:cs typeface="Helvetica Neue"/>
                <a:sym typeface="Helvetica Neue"/>
              </a:rPr>
              <a:t>起始</a:t>
            </a:r>
            <a:r>
              <a:rPr lang="en" dirty="0">
                <a:solidFill>
                  <a:schemeClr val="dk1"/>
                </a:solidFill>
                <a:latin typeface="Helvetica Neue"/>
                <a:ea typeface="Helvetica Neue"/>
                <a:cs typeface="Helvetica Neue"/>
                <a:sym typeface="Helvetica Neue"/>
              </a:rPr>
              <a:t> </a:t>
            </a:r>
            <a:r>
              <a:rPr lang="en" u="sng" dirty="0">
                <a:solidFill>
                  <a:srgbClr val="FFAA7B"/>
                </a:solidFill>
                <a:latin typeface="Helvetica Neue"/>
                <a:ea typeface="Helvetica Neue"/>
                <a:cs typeface="Helvetica Neue"/>
                <a:sym typeface="Helvetica Neue"/>
              </a:rPr>
              <a:t>Tag</a:t>
            </a:r>
            <a:endParaRPr u="sng" dirty="0">
              <a:solidFill>
                <a:srgbClr val="FFAA7B"/>
              </a:solidFill>
              <a:latin typeface="Helvetica Neue"/>
              <a:ea typeface="Helvetica Neue"/>
              <a:cs typeface="Helvetica Neue"/>
              <a:sym typeface="Helvetica Neue"/>
            </a:endParaRPr>
          </a:p>
        </p:txBody>
      </p:sp>
      <p:cxnSp>
        <p:nvCxnSpPr>
          <p:cNvPr id="365" name="Google Shape;365;p51"/>
          <p:cNvCxnSpPr>
            <a:stCxn id="358" idx="2"/>
            <a:endCxn id="366" idx="0"/>
          </p:cNvCxnSpPr>
          <p:nvPr/>
        </p:nvCxnSpPr>
        <p:spPr>
          <a:xfrm flipH="1">
            <a:off x="5886450" y="2216950"/>
            <a:ext cx="1200" cy="1788600"/>
          </a:xfrm>
          <a:prstGeom prst="straightConnector1">
            <a:avLst/>
          </a:prstGeom>
          <a:noFill/>
          <a:ln w="19050" cap="flat" cmpd="sng">
            <a:solidFill>
              <a:srgbClr val="0080FF"/>
            </a:solidFill>
            <a:prstDash val="solid"/>
            <a:round/>
            <a:headEnd type="none" w="med" len="med"/>
            <a:tailEnd type="none" w="med" len="med"/>
          </a:ln>
        </p:spPr>
      </p:cxnSp>
      <p:sp>
        <p:nvSpPr>
          <p:cNvPr id="366" name="Google Shape;366;p51"/>
          <p:cNvSpPr/>
          <p:nvPr/>
        </p:nvSpPr>
        <p:spPr>
          <a:xfrm>
            <a:off x="5145425" y="4005550"/>
            <a:ext cx="1482300" cy="284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Helvetica Neue"/>
                <a:ea typeface="Helvetica Neue"/>
                <a:cs typeface="Helvetica Neue"/>
                <a:sym typeface="Helvetica Neue"/>
              </a:rPr>
              <a:t>HTML </a:t>
            </a:r>
            <a:r>
              <a:rPr lang="zh-CN" altLang="en" dirty="0">
                <a:solidFill>
                  <a:schemeClr val="dk1"/>
                </a:solidFill>
                <a:latin typeface="Helvetica Neue"/>
                <a:ea typeface="Helvetica Neue"/>
                <a:cs typeface="Helvetica Neue"/>
                <a:sym typeface="Helvetica Neue"/>
              </a:rPr>
              <a:t>内容</a:t>
            </a:r>
            <a:endParaRPr dirty="0">
              <a:solidFill>
                <a:srgbClr val="FFAA7B"/>
              </a:solidFill>
              <a:latin typeface="Helvetica Neue"/>
              <a:ea typeface="Helvetica Neue"/>
              <a:cs typeface="Helvetica Neue"/>
              <a:sym typeface="Helvetica Neue"/>
            </a:endParaRPr>
          </a:p>
        </p:txBody>
      </p:sp>
      <p:cxnSp>
        <p:nvCxnSpPr>
          <p:cNvPr id="367" name="Google Shape;367;p51"/>
          <p:cNvCxnSpPr>
            <a:stCxn id="359" idx="2"/>
            <a:endCxn id="368" idx="0"/>
          </p:cNvCxnSpPr>
          <p:nvPr/>
        </p:nvCxnSpPr>
        <p:spPr>
          <a:xfrm flipH="1">
            <a:off x="7067400" y="2216950"/>
            <a:ext cx="2100" cy="982800"/>
          </a:xfrm>
          <a:prstGeom prst="straightConnector1">
            <a:avLst/>
          </a:prstGeom>
          <a:noFill/>
          <a:ln w="19050" cap="flat" cmpd="sng">
            <a:solidFill>
              <a:srgbClr val="0080FF"/>
            </a:solidFill>
            <a:prstDash val="solid"/>
            <a:round/>
            <a:headEnd type="none" w="med" len="med"/>
            <a:tailEnd type="none" w="med" len="med"/>
          </a:ln>
        </p:spPr>
      </p:cxnSp>
      <p:sp>
        <p:nvSpPr>
          <p:cNvPr id="368" name="Google Shape;368;p51"/>
          <p:cNvSpPr/>
          <p:nvPr/>
        </p:nvSpPr>
        <p:spPr>
          <a:xfrm>
            <a:off x="6395400" y="3199800"/>
            <a:ext cx="1343700" cy="284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solidFill>
                  <a:schemeClr val="dk1"/>
                </a:solidFill>
                <a:latin typeface="Helvetica Neue"/>
                <a:ea typeface="Helvetica Neue"/>
                <a:cs typeface="Helvetica Neue"/>
                <a:sym typeface="Helvetica Neue"/>
              </a:rPr>
              <a:t>结束</a:t>
            </a:r>
            <a:r>
              <a:rPr lang="en" dirty="0">
                <a:solidFill>
                  <a:schemeClr val="dk1"/>
                </a:solidFill>
                <a:latin typeface="Helvetica Neue"/>
                <a:ea typeface="Helvetica Neue"/>
                <a:cs typeface="Helvetica Neue"/>
                <a:sym typeface="Helvetica Neue"/>
              </a:rPr>
              <a:t> </a:t>
            </a:r>
            <a:r>
              <a:rPr lang="en" u="sng" dirty="0">
                <a:solidFill>
                  <a:srgbClr val="FFAA7B"/>
                </a:solidFill>
                <a:latin typeface="Helvetica Neue"/>
                <a:ea typeface="Helvetica Neue"/>
                <a:cs typeface="Helvetica Neue"/>
                <a:sym typeface="Helvetica Neue"/>
              </a:rPr>
              <a:t>Tag</a:t>
            </a:r>
            <a:endParaRPr u="sng" dirty="0">
              <a:solidFill>
                <a:srgbClr val="FFAA7B"/>
              </a:solidFill>
              <a:latin typeface="Helvetica Neue"/>
              <a:ea typeface="Helvetica Neue"/>
              <a:cs typeface="Helvetica Neue"/>
              <a:sym typeface="Helvetica Neue"/>
            </a:endParaRPr>
          </a:p>
        </p:txBody>
      </p:sp>
      <p:pic>
        <p:nvPicPr>
          <p:cNvPr id="369" name="Google Shape;369;p51"/>
          <p:cNvPicPr preferRelativeResize="0"/>
          <p:nvPr/>
        </p:nvPicPr>
        <p:blipFill>
          <a:blip r:embed="rId3">
            <a:alphaModFix/>
          </a:blip>
          <a:stretch>
            <a:fillRect/>
          </a:stretch>
        </p:blipFill>
        <p:spPr>
          <a:xfrm>
            <a:off x="8270600" y="128025"/>
            <a:ext cx="649500" cy="63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4"/>
        <p:cNvGrpSpPr/>
        <p:nvPr/>
      </p:nvGrpSpPr>
      <p:grpSpPr>
        <a:xfrm>
          <a:off x="0" y="0"/>
          <a:ext cx="0" cy="0"/>
          <a:chOff x="0" y="0"/>
          <a:chExt cx="0" cy="0"/>
        </a:xfrm>
      </p:grpSpPr>
      <p:sp>
        <p:nvSpPr>
          <p:cNvPr id="415" name="Google Shape;415;p55"/>
          <p:cNvSpPr txBox="1">
            <a:spLocks noGrp="1"/>
          </p:cNvSpPr>
          <p:nvPr>
            <p:ph type="body" idx="1"/>
          </p:nvPr>
        </p:nvSpPr>
        <p:spPr>
          <a:xfrm>
            <a:off x="3110135" y="561647"/>
            <a:ext cx="5323800" cy="30879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endParaRPr sz="2400" dirty="0">
              <a:solidFill>
                <a:srgbClr val="3F3B39"/>
              </a:solidFill>
            </a:endParaRPr>
          </a:p>
          <a:p>
            <a:pPr marL="0" lvl="0" indent="0" algn="ctr" rtl="0">
              <a:lnSpc>
                <a:spcPct val="115000"/>
              </a:lnSpc>
              <a:spcBef>
                <a:spcPts val="1800"/>
              </a:spcBef>
              <a:spcAft>
                <a:spcPts val="0"/>
              </a:spcAft>
              <a:buNone/>
            </a:pPr>
            <a:r>
              <a:rPr lang="en" sz="6000" dirty="0">
                <a:latin typeface="Consolas"/>
                <a:ea typeface="Consolas"/>
                <a:cs typeface="Consolas"/>
                <a:sym typeface="Consolas"/>
              </a:rPr>
              <a:t>&lt;p&gt; 			&lt;/p&gt;</a:t>
            </a:r>
            <a:endParaRPr sz="6000" dirty="0">
              <a:latin typeface="Consolas"/>
              <a:ea typeface="Consolas"/>
              <a:cs typeface="Consolas"/>
              <a:sym typeface="Consolas"/>
            </a:endParaRPr>
          </a:p>
        </p:txBody>
      </p:sp>
      <p:sp>
        <p:nvSpPr>
          <p:cNvPr id="416" name="Google Shape;416;p5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lvl="0" algn="ctr">
              <a:buSzPts val="1100"/>
            </a:pPr>
            <a:r>
              <a:rPr lang="zh-CN" altLang="en" dirty="0"/>
              <a:t>这</a:t>
            </a:r>
            <a:r>
              <a:rPr lang="zh-CN" altLang="en-US" dirty="0"/>
              <a:t>两个 </a:t>
            </a:r>
            <a:r>
              <a:rPr lang="en" altLang="zh-CN" b="1" dirty="0"/>
              <a:t> </a:t>
            </a:r>
            <a:r>
              <a:rPr lang="en" altLang="zh-CN" b="1" dirty="0">
                <a:solidFill>
                  <a:srgbClr val="FFAA7B"/>
                </a:solidFill>
              </a:rPr>
              <a:t>tags</a:t>
            </a:r>
            <a:r>
              <a:rPr lang="zh-CN" altLang="en-US" b="1" dirty="0">
                <a:solidFill>
                  <a:srgbClr val="FFAA7B"/>
                </a:solidFill>
              </a:rPr>
              <a:t> </a:t>
            </a:r>
            <a:r>
              <a:rPr lang="zh-CN" altLang="en-US" dirty="0"/>
              <a:t>有什么不同</a:t>
            </a:r>
            <a:r>
              <a:rPr lang="en" dirty="0"/>
              <a:t>?</a:t>
            </a:r>
            <a:r>
              <a:rPr lang="en" b="1" dirty="0"/>
              <a:t>	</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0"/>
        <p:cNvGrpSpPr/>
        <p:nvPr/>
      </p:nvGrpSpPr>
      <p:grpSpPr>
        <a:xfrm>
          <a:off x="0" y="0"/>
          <a:ext cx="0" cy="0"/>
          <a:chOff x="0" y="0"/>
          <a:chExt cx="0" cy="0"/>
        </a:xfrm>
      </p:grpSpPr>
      <p:sp>
        <p:nvSpPr>
          <p:cNvPr id="421" name="Google Shape;421;p5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CN" altLang="en-US" b="1" dirty="0">
                <a:solidFill>
                  <a:srgbClr val="15C2D2"/>
                </a:solidFill>
              </a:rPr>
              <a:t>中间的文字是内容</a:t>
            </a:r>
            <a:endParaRPr b="1" dirty="0">
              <a:solidFill>
                <a:srgbClr val="15C2D2"/>
              </a:solidFill>
            </a:endParaRPr>
          </a:p>
        </p:txBody>
      </p:sp>
      <p:sp>
        <p:nvSpPr>
          <p:cNvPr id="422" name="Google Shape;422;p56"/>
          <p:cNvSpPr txBox="1"/>
          <p:nvPr/>
        </p:nvSpPr>
        <p:spPr>
          <a:xfrm>
            <a:off x="2944350" y="2078425"/>
            <a:ext cx="5961900" cy="139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800"/>
              </a:spcBef>
              <a:spcAft>
                <a:spcPts val="0"/>
              </a:spcAft>
              <a:buNone/>
            </a:pPr>
            <a:r>
              <a:rPr lang="en" sz="4800">
                <a:latin typeface="Consolas"/>
                <a:ea typeface="Consolas"/>
                <a:cs typeface="Consolas"/>
                <a:sym typeface="Consolas"/>
              </a:rPr>
              <a:t>&lt;p&gt; Hello &lt;/p&gt;</a:t>
            </a:r>
            <a:endParaRPr sz="4800">
              <a:latin typeface="Consolas"/>
              <a:ea typeface="Consolas"/>
              <a:cs typeface="Consolas"/>
              <a:sym typeface="Consolas"/>
            </a:endParaRPr>
          </a:p>
        </p:txBody>
      </p:sp>
      <p:pic>
        <p:nvPicPr>
          <p:cNvPr id="423" name="Google Shape;423;p56"/>
          <p:cNvPicPr preferRelativeResize="0"/>
          <p:nvPr/>
        </p:nvPicPr>
        <p:blipFill>
          <a:blip r:embed="rId3">
            <a:alphaModFix/>
          </a:blip>
          <a:stretch>
            <a:fillRect/>
          </a:stretch>
        </p:blipFill>
        <p:spPr>
          <a:xfrm rot="5400000">
            <a:off x="5316702" y="1362177"/>
            <a:ext cx="1055700" cy="105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6"/>
          <p:cNvSpPr/>
          <p:nvPr/>
        </p:nvSpPr>
        <p:spPr>
          <a:xfrm>
            <a:off x="4306900" y="2874000"/>
            <a:ext cx="3294600" cy="754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语法要正确</a:t>
            </a:r>
            <a:endParaRPr dirty="0"/>
          </a:p>
        </p:txBody>
      </p:sp>
      <p:sp>
        <p:nvSpPr>
          <p:cNvPr id="490" name="Google Shape;490;p66"/>
          <p:cNvSpPr txBox="1">
            <a:spLocks noGrp="1"/>
          </p:cNvSpPr>
          <p:nvPr>
            <p:ph type="body" idx="1"/>
          </p:nvPr>
        </p:nvSpPr>
        <p:spPr>
          <a:xfrm>
            <a:off x="3263400" y="1538800"/>
            <a:ext cx="5323800" cy="22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CN" altLang="en-US" sz="3000" dirty="0">
                <a:solidFill>
                  <a:schemeClr val="dk1"/>
                </a:solidFill>
              </a:rPr>
              <a:t>下面代码的错误是？</a:t>
            </a:r>
            <a:endParaRPr lang="en-US" altLang="zh-CN" sz="3000" dirty="0">
              <a:solidFill>
                <a:schemeClr val="dk1"/>
              </a:solidFill>
            </a:endParaRPr>
          </a:p>
          <a:p>
            <a:pPr marL="0" lvl="0" indent="0" algn="ctr" rtl="0">
              <a:spcBef>
                <a:spcPts val="0"/>
              </a:spcBef>
              <a:spcAft>
                <a:spcPts val="0"/>
              </a:spcAft>
              <a:buNone/>
            </a:pPr>
            <a:endParaRPr lang="en-US" altLang="zh-CN" sz="3000" dirty="0">
              <a:solidFill>
                <a:schemeClr val="dk1"/>
              </a:solidFill>
            </a:endParaRPr>
          </a:p>
          <a:p>
            <a:pPr marL="0" lvl="0" indent="0" algn="ctr" rtl="0">
              <a:spcBef>
                <a:spcPts val="0"/>
              </a:spcBef>
              <a:spcAft>
                <a:spcPts val="0"/>
              </a:spcAft>
              <a:buNone/>
            </a:pPr>
            <a:endParaRPr sz="3000" dirty="0">
              <a:solidFill>
                <a:schemeClr val="dk1"/>
              </a:solidFill>
            </a:endParaRPr>
          </a:p>
          <a:p>
            <a:pPr marL="0" lvl="0" indent="0" algn="ctr" rtl="0">
              <a:spcBef>
                <a:spcPts val="0"/>
              </a:spcBef>
              <a:spcAft>
                <a:spcPts val="0"/>
              </a:spcAft>
              <a:buClr>
                <a:schemeClr val="dk1"/>
              </a:buClr>
              <a:buSzPts val="1100"/>
              <a:buFont typeface="Arial"/>
              <a:buNone/>
            </a:pPr>
            <a:r>
              <a:rPr lang="en" sz="3000" dirty="0">
                <a:solidFill>
                  <a:schemeClr val="dk1"/>
                </a:solidFill>
                <a:latin typeface="Consolas"/>
                <a:ea typeface="Consolas"/>
                <a:cs typeface="Consolas"/>
                <a:sym typeface="Consolas"/>
              </a:rPr>
              <a:t>&lt;/p&gt;hello!&lt;p&gt;</a:t>
            </a:r>
            <a:endParaRPr sz="3000" dirty="0">
              <a:latin typeface="Consolas"/>
              <a:ea typeface="Consolas"/>
              <a:cs typeface="Consolas"/>
              <a:sym typeface="Consolas"/>
            </a:endParaRPr>
          </a:p>
        </p:txBody>
      </p:sp>
    </p:spTree>
    <p:extLst>
      <p:ext uri="{BB962C8B-B14F-4D97-AF65-F5344CB8AC3E}">
        <p14:creationId xmlns:p14="http://schemas.microsoft.com/office/powerpoint/2010/main" val="229203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en-US" altLang="zh-CN" dirty="0">
                <a:solidFill>
                  <a:srgbClr val="15C2D2"/>
                </a:solidFill>
              </a:rPr>
              <a:t>p</a:t>
            </a:r>
            <a:r>
              <a:rPr lang="zh-CN" altLang="en-US" dirty="0">
                <a:solidFill>
                  <a:srgbClr val="15C2D2"/>
                </a:solidFill>
              </a:rPr>
              <a:t>：段落</a:t>
            </a:r>
            <a:br>
              <a:rPr lang="en-US" altLang="zh-CN" dirty="0">
                <a:solidFill>
                  <a:srgbClr val="15C2D2"/>
                </a:solidFill>
              </a:rPr>
            </a:br>
            <a:r>
              <a:rPr lang="en-US" altLang="zh-CN" dirty="0">
                <a:solidFill>
                  <a:srgbClr val="15C2D2"/>
                </a:solidFill>
              </a:rPr>
              <a:t>h1</a:t>
            </a:r>
            <a:r>
              <a:rPr lang="zh-CN" altLang="en-US" dirty="0">
                <a:solidFill>
                  <a:srgbClr val="15C2D2"/>
                </a:solidFill>
              </a:rPr>
              <a:t>：一级标题</a:t>
            </a:r>
            <a:br>
              <a:rPr lang="en-US" altLang="zh-CN" dirty="0">
                <a:solidFill>
                  <a:srgbClr val="15C2D2"/>
                </a:solidFill>
              </a:rPr>
            </a:br>
            <a:r>
              <a:rPr lang="en-US" altLang="zh-CN" dirty="0" err="1">
                <a:solidFill>
                  <a:srgbClr val="15C2D2"/>
                </a:solidFill>
              </a:rPr>
              <a:t>em</a:t>
            </a:r>
            <a:r>
              <a:rPr lang="zh-CN" altLang="en-US" dirty="0">
                <a:solidFill>
                  <a:srgbClr val="15C2D2"/>
                </a:solidFill>
              </a:rPr>
              <a:t>：强调</a:t>
            </a:r>
            <a:br>
              <a:rPr lang="en-US" altLang="zh-CN" dirty="0">
                <a:solidFill>
                  <a:srgbClr val="15C2D2"/>
                </a:solidFill>
              </a:rPr>
            </a:br>
            <a:r>
              <a:rPr lang="en-US" altLang="zh-CN" dirty="0">
                <a:solidFill>
                  <a:srgbClr val="15C2D2"/>
                </a:solidFill>
              </a:rPr>
              <a:t>head</a:t>
            </a:r>
            <a:r>
              <a:rPr lang="zh-CN" altLang="en-US" dirty="0">
                <a:solidFill>
                  <a:srgbClr val="15C2D2"/>
                </a:solidFill>
              </a:rPr>
              <a:t>：头</a:t>
            </a:r>
            <a:br>
              <a:rPr lang="en-US" altLang="zh-CN" dirty="0">
                <a:solidFill>
                  <a:srgbClr val="15C2D2"/>
                </a:solidFill>
              </a:rPr>
            </a:br>
            <a:r>
              <a:rPr lang="en-US" altLang="zh-CN" dirty="0">
                <a:solidFill>
                  <a:srgbClr val="15C2D2"/>
                </a:solidFill>
              </a:rPr>
              <a:t>body</a:t>
            </a:r>
            <a:r>
              <a:rPr lang="zh-CN" altLang="en-US" dirty="0">
                <a:solidFill>
                  <a:srgbClr val="15C2D2"/>
                </a:solidFill>
              </a:rPr>
              <a:t>：身体</a:t>
            </a:r>
            <a:endParaRPr sz="3600" dirty="0">
              <a:solidFill>
                <a:srgbClr val="15C2D2"/>
              </a:solidFill>
            </a:endParaRPr>
          </a:p>
        </p:txBody>
      </p:sp>
      <p:pic>
        <p:nvPicPr>
          <p:cNvPr id="496" name="Google Shape;496;p67"/>
          <p:cNvPicPr preferRelativeResize="0"/>
          <p:nvPr/>
        </p:nvPicPr>
        <p:blipFill>
          <a:blip r:embed="rId3">
            <a:alphaModFix/>
          </a:blip>
          <a:stretch>
            <a:fillRect/>
          </a:stretch>
        </p:blipFill>
        <p:spPr>
          <a:xfrm>
            <a:off x="3091350" y="870678"/>
            <a:ext cx="2791641" cy="2180609"/>
          </a:xfrm>
          <a:prstGeom prst="rect">
            <a:avLst/>
          </a:prstGeom>
          <a:noFill/>
          <a:ln w="28575" cap="flat" cmpd="sng">
            <a:solidFill>
              <a:schemeClr val="dk2"/>
            </a:solidFill>
            <a:prstDash val="solid"/>
            <a:round/>
            <a:headEnd type="none" w="sm" len="sm"/>
            <a:tailEnd type="none" w="sm" len="sm"/>
          </a:ln>
        </p:spPr>
      </p:pic>
      <p:pic>
        <p:nvPicPr>
          <p:cNvPr id="497" name="Google Shape;497;p67"/>
          <p:cNvPicPr preferRelativeResize="0"/>
          <p:nvPr/>
        </p:nvPicPr>
        <p:blipFill>
          <a:blip r:embed="rId4">
            <a:alphaModFix/>
          </a:blip>
          <a:stretch>
            <a:fillRect/>
          </a:stretch>
        </p:blipFill>
        <p:spPr>
          <a:xfrm>
            <a:off x="6373003" y="870678"/>
            <a:ext cx="2222346" cy="2180610"/>
          </a:xfrm>
          <a:prstGeom prst="rect">
            <a:avLst/>
          </a:prstGeom>
          <a:noFill/>
          <a:ln w="28575" cap="flat" cmpd="sng">
            <a:solidFill>
              <a:schemeClr val="dk2"/>
            </a:solidFill>
            <a:prstDash val="solid"/>
            <a:round/>
            <a:headEnd type="none" w="sm" len="sm"/>
            <a:tailEnd type="none" w="sm" len="sm"/>
          </a:ln>
        </p:spPr>
      </p:pic>
      <p:cxnSp>
        <p:nvCxnSpPr>
          <p:cNvPr id="498" name="Google Shape;498;p67"/>
          <p:cNvCxnSpPr/>
          <p:nvPr/>
        </p:nvCxnSpPr>
        <p:spPr>
          <a:xfrm rot="10800000" flipH="1">
            <a:off x="4006050" y="2105063"/>
            <a:ext cx="264000" cy="11400"/>
          </a:xfrm>
          <a:prstGeom prst="straightConnector1">
            <a:avLst/>
          </a:prstGeom>
          <a:noFill/>
          <a:ln w="28575" cap="flat" cmpd="sng">
            <a:solidFill>
              <a:srgbClr val="000000"/>
            </a:solidFill>
            <a:prstDash val="solid"/>
            <a:round/>
            <a:headEnd type="none" w="med" len="med"/>
            <a:tailEnd type="none" w="med" len="med"/>
          </a:ln>
        </p:spPr>
      </p:cxnSp>
      <p:cxnSp>
        <p:nvCxnSpPr>
          <p:cNvPr id="499" name="Google Shape;499;p67"/>
          <p:cNvCxnSpPr/>
          <p:nvPr/>
        </p:nvCxnSpPr>
        <p:spPr>
          <a:xfrm>
            <a:off x="5647825" y="2369063"/>
            <a:ext cx="218100" cy="11400"/>
          </a:xfrm>
          <a:prstGeom prst="straightConnector1">
            <a:avLst/>
          </a:prstGeom>
          <a:noFill/>
          <a:ln w="28575" cap="flat" cmpd="sng">
            <a:solidFill>
              <a:srgbClr val="000000"/>
            </a:solidFill>
            <a:prstDash val="solid"/>
            <a:round/>
            <a:headEnd type="none" w="med" len="med"/>
            <a:tailEnd type="none" w="med" len="med"/>
          </a:ln>
        </p:spPr>
      </p:cxnSp>
      <p:sp>
        <p:nvSpPr>
          <p:cNvPr id="500" name="Google Shape;500;p67"/>
          <p:cNvSpPr txBox="1"/>
          <p:nvPr/>
        </p:nvSpPr>
        <p:spPr>
          <a:xfrm>
            <a:off x="2944350" y="3151713"/>
            <a:ext cx="5961900" cy="1121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Helvetica Neue"/>
              <a:buAutoNum type="alphaLcPeriod"/>
            </a:pPr>
            <a:r>
              <a:rPr lang="en" sz="2000">
                <a:latin typeface="Consolas"/>
                <a:ea typeface="Consolas"/>
                <a:cs typeface="Consolas"/>
                <a:sym typeface="Consolas"/>
              </a:rPr>
              <a:t>&lt;p&gt;Hi!&lt;/p&gt;, &lt;body&gt;What’s up?&lt;/body&gt;</a:t>
            </a:r>
            <a:endParaRPr sz="2000">
              <a:latin typeface="Consolas"/>
              <a:ea typeface="Consolas"/>
              <a:cs typeface="Consolas"/>
              <a:sym typeface="Consolas"/>
            </a:endParaRPr>
          </a:p>
          <a:p>
            <a:pPr marL="457200" lvl="0" indent="-355600" algn="l" rtl="0">
              <a:spcBef>
                <a:spcPts val="1000"/>
              </a:spcBef>
              <a:spcAft>
                <a:spcPts val="0"/>
              </a:spcAft>
              <a:buSzPts val="2000"/>
              <a:buFont typeface="Helvetica Neue"/>
              <a:buAutoNum type="alphaLcPeriod"/>
            </a:pPr>
            <a:r>
              <a:rPr lang="en" sz="2000">
                <a:solidFill>
                  <a:schemeClr val="dk1"/>
                </a:solidFill>
                <a:latin typeface="Consolas"/>
                <a:ea typeface="Consolas"/>
                <a:cs typeface="Consolas"/>
                <a:sym typeface="Consolas"/>
              </a:rPr>
              <a:t>&lt;h1&gt;Hi!&lt;/h1&gt;, &lt;p&gt;What’s up?&lt;/p&gt;</a:t>
            </a:r>
            <a:endParaRPr sz="2000">
              <a:solidFill>
                <a:schemeClr val="dk1"/>
              </a:solidFill>
              <a:latin typeface="Consolas"/>
              <a:ea typeface="Consolas"/>
              <a:cs typeface="Consolas"/>
              <a:sym typeface="Consolas"/>
            </a:endParaRPr>
          </a:p>
          <a:p>
            <a:pPr marL="457200" lvl="0" indent="-355600" algn="l" rtl="0">
              <a:spcBef>
                <a:spcPts val="1000"/>
              </a:spcBef>
              <a:spcAft>
                <a:spcPts val="1000"/>
              </a:spcAft>
              <a:buClr>
                <a:schemeClr val="dk1"/>
              </a:buClr>
              <a:buSzPts val="2000"/>
              <a:buFont typeface="Helvetica Neue"/>
              <a:buAutoNum type="alphaLcPeriod"/>
            </a:pPr>
            <a:r>
              <a:rPr lang="en" sz="2000">
                <a:solidFill>
                  <a:schemeClr val="dk1"/>
                </a:solidFill>
                <a:latin typeface="Consolas"/>
                <a:ea typeface="Consolas"/>
                <a:cs typeface="Consolas"/>
                <a:sym typeface="Consolas"/>
              </a:rPr>
              <a:t>&lt;em&gt;Hi!&lt;/em&gt;, &lt;text&gt;What’s up?&lt;/text&gt;</a:t>
            </a:r>
            <a:endParaRPr sz="2000">
              <a:solidFill>
                <a:schemeClr val="dk1"/>
              </a:solidFill>
              <a:latin typeface="Consolas"/>
              <a:ea typeface="Consolas"/>
              <a:cs typeface="Consolas"/>
              <a:sym typeface="Consolas"/>
            </a:endParaRPr>
          </a:p>
        </p:txBody>
      </p:sp>
      <p:sp>
        <p:nvSpPr>
          <p:cNvPr id="501" name="Google Shape;501;p67"/>
          <p:cNvSpPr/>
          <p:nvPr/>
        </p:nvSpPr>
        <p:spPr>
          <a:xfrm>
            <a:off x="3997375" y="1916688"/>
            <a:ext cx="238200" cy="1653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7"/>
          <p:cNvSpPr/>
          <p:nvPr/>
        </p:nvSpPr>
        <p:spPr>
          <a:xfrm>
            <a:off x="4762050" y="1916688"/>
            <a:ext cx="238200" cy="1653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7"/>
          <p:cNvSpPr/>
          <p:nvPr/>
        </p:nvSpPr>
        <p:spPr>
          <a:xfrm>
            <a:off x="3938650" y="2192263"/>
            <a:ext cx="238200" cy="1653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7"/>
          <p:cNvSpPr/>
          <p:nvPr/>
        </p:nvSpPr>
        <p:spPr>
          <a:xfrm>
            <a:off x="5637775" y="2192263"/>
            <a:ext cx="238200" cy="1653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5" name="Google Shape;505;p67"/>
          <p:cNvCxnSpPr/>
          <p:nvPr/>
        </p:nvCxnSpPr>
        <p:spPr>
          <a:xfrm rot="10800000">
            <a:off x="3879850" y="2357563"/>
            <a:ext cx="355800" cy="0"/>
          </a:xfrm>
          <a:prstGeom prst="straightConnector1">
            <a:avLst/>
          </a:prstGeom>
          <a:noFill/>
          <a:ln w="28575" cap="flat" cmpd="sng">
            <a:solidFill>
              <a:srgbClr val="000000"/>
            </a:solidFill>
            <a:prstDash val="solid"/>
            <a:round/>
            <a:headEnd type="none" w="med" len="med"/>
            <a:tailEnd type="none" w="med" len="med"/>
          </a:ln>
        </p:spPr>
      </p:cxnSp>
      <p:cxnSp>
        <p:nvCxnSpPr>
          <p:cNvPr id="506" name="Google Shape;506;p67"/>
          <p:cNvCxnSpPr/>
          <p:nvPr/>
        </p:nvCxnSpPr>
        <p:spPr>
          <a:xfrm>
            <a:off x="4752300" y="2082038"/>
            <a:ext cx="367500" cy="0"/>
          </a:xfrm>
          <a:prstGeom prst="straightConnector1">
            <a:avLst/>
          </a:prstGeom>
          <a:noFill/>
          <a:ln w="28575"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134903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2"/>
          <p:cNvSpPr txBox="1">
            <a:spLocks noGrp="1"/>
          </p:cNvSpPr>
          <p:nvPr>
            <p:ph type="subTitle" idx="1"/>
          </p:nvPr>
        </p:nvSpPr>
        <p:spPr>
          <a:xfrm>
            <a:off x="208200" y="2067150"/>
            <a:ext cx="2306400" cy="27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CN" altLang="en-US" sz="1800" dirty="0">
                <a:latin typeface="Helvetica Neue"/>
                <a:ea typeface="Helvetica Neue"/>
                <a:cs typeface="Helvetica Neue"/>
                <a:sym typeface="Helvetica Neue"/>
              </a:rPr>
              <a:t>缩进，保持清晰</a:t>
            </a:r>
            <a:endParaRPr sz="1800" dirty="0">
              <a:latin typeface="Helvetica Neue"/>
              <a:ea typeface="Helvetica Neue"/>
              <a:cs typeface="Helvetica Neue"/>
              <a:sym typeface="Helvetica Neue"/>
            </a:endParaRPr>
          </a:p>
        </p:txBody>
      </p:sp>
      <p:pic>
        <p:nvPicPr>
          <p:cNvPr id="359" name="Google Shape;359;p52"/>
          <p:cNvPicPr preferRelativeResize="0"/>
          <p:nvPr/>
        </p:nvPicPr>
        <p:blipFill>
          <a:blip r:embed="rId3">
            <a:alphaModFix/>
          </a:blip>
          <a:stretch>
            <a:fillRect/>
          </a:stretch>
        </p:blipFill>
        <p:spPr>
          <a:xfrm>
            <a:off x="4641308" y="1218613"/>
            <a:ext cx="1901200" cy="1399725"/>
          </a:xfrm>
          <a:prstGeom prst="rect">
            <a:avLst/>
          </a:prstGeom>
          <a:noFill/>
          <a:ln>
            <a:noFill/>
          </a:ln>
        </p:spPr>
      </p:pic>
      <p:sp>
        <p:nvSpPr>
          <p:cNvPr id="360" name="Google Shape;360;p52"/>
          <p:cNvSpPr txBox="1"/>
          <p:nvPr/>
        </p:nvSpPr>
        <p:spPr>
          <a:xfrm>
            <a:off x="3709225" y="3266550"/>
            <a:ext cx="4227000" cy="1684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93000"/>
              </a:lnSpc>
              <a:spcBef>
                <a:spcPts val="0"/>
              </a:spcBef>
              <a:spcAft>
                <a:spcPts val="0"/>
              </a:spcAft>
              <a:buClr>
                <a:schemeClr val="dk1"/>
              </a:buClr>
              <a:buSzPts val="1100"/>
              <a:buFont typeface="Arial"/>
              <a:buNone/>
            </a:pPr>
            <a:r>
              <a:rPr lang="en" sz="1800">
                <a:solidFill>
                  <a:srgbClr val="0080FF"/>
                </a:solidFill>
                <a:latin typeface="Consolas"/>
                <a:ea typeface="Consolas"/>
                <a:cs typeface="Consolas"/>
                <a:sym typeface="Consolas"/>
              </a:rPr>
              <a:t>&lt;html&gt;</a:t>
            </a:r>
            <a:endParaRPr sz="1800">
              <a:solidFill>
                <a:srgbClr val="0080FF"/>
              </a:solidFill>
              <a:latin typeface="Consolas"/>
              <a:ea typeface="Consolas"/>
              <a:cs typeface="Consolas"/>
              <a:sym typeface="Consolas"/>
            </a:endParaRPr>
          </a:p>
          <a:p>
            <a:pPr marL="914400" lvl="0" indent="0" algn="l" rtl="0">
              <a:lnSpc>
                <a:spcPct val="93000"/>
              </a:lnSpc>
              <a:spcBef>
                <a:spcPts val="0"/>
              </a:spcBef>
              <a:spcAft>
                <a:spcPts val="0"/>
              </a:spcAft>
              <a:buClr>
                <a:schemeClr val="dk1"/>
              </a:buClr>
              <a:buSzPts val="1100"/>
              <a:buFont typeface="Arial"/>
              <a:buNone/>
            </a:pPr>
            <a:r>
              <a:rPr lang="en" sz="1800">
                <a:latin typeface="Consolas"/>
                <a:ea typeface="Consolas"/>
                <a:cs typeface="Consolas"/>
                <a:sym typeface="Consolas"/>
              </a:rPr>
              <a:t>&lt;body&gt;</a:t>
            </a:r>
            <a:endParaRPr sz="1800">
              <a:latin typeface="Consolas"/>
              <a:ea typeface="Consolas"/>
              <a:cs typeface="Consolas"/>
              <a:sym typeface="Consolas"/>
            </a:endParaRPr>
          </a:p>
          <a:p>
            <a:pPr marL="1371600" lvl="0" indent="0" algn="l" rtl="0">
              <a:lnSpc>
                <a:spcPct val="93000"/>
              </a:lnSpc>
              <a:spcBef>
                <a:spcPts val="0"/>
              </a:spcBef>
              <a:spcAft>
                <a:spcPts val="0"/>
              </a:spcAft>
              <a:buClr>
                <a:schemeClr val="dk1"/>
              </a:buClr>
              <a:buSzPts val="1100"/>
              <a:buFont typeface="Arial"/>
              <a:buNone/>
            </a:pPr>
            <a:r>
              <a:rPr lang="en" sz="1800">
                <a:latin typeface="Consolas"/>
                <a:ea typeface="Consolas"/>
                <a:cs typeface="Consolas"/>
                <a:sym typeface="Consolas"/>
              </a:rPr>
              <a:t>&lt;p&gt;content&lt;/p&gt;</a:t>
            </a:r>
            <a:endParaRPr sz="1800">
              <a:latin typeface="Consolas"/>
              <a:ea typeface="Consolas"/>
              <a:cs typeface="Consolas"/>
              <a:sym typeface="Consolas"/>
            </a:endParaRPr>
          </a:p>
          <a:p>
            <a:pPr marL="914400" lvl="0" indent="0" algn="l" rtl="0">
              <a:lnSpc>
                <a:spcPct val="93000"/>
              </a:lnSpc>
              <a:spcBef>
                <a:spcPts val="0"/>
              </a:spcBef>
              <a:spcAft>
                <a:spcPts val="0"/>
              </a:spcAft>
              <a:buClr>
                <a:schemeClr val="dk1"/>
              </a:buClr>
              <a:buSzPts val="1100"/>
              <a:buFont typeface="Arial"/>
              <a:buNone/>
            </a:pPr>
            <a:r>
              <a:rPr lang="en" sz="1800">
                <a:latin typeface="Consolas"/>
                <a:ea typeface="Consolas"/>
                <a:cs typeface="Consolas"/>
                <a:sym typeface="Consolas"/>
              </a:rPr>
              <a:t>&lt;/body&gt;</a:t>
            </a:r>
            <a:endParaRPr sz="1800">
              <a:latin typeface="Consolas"/>
              <a:ea typeface="Consolas"/>
              <a:cs typeface="Consolas"/>
              <a:sym typeface="Consolas"/>
            </a:endParaRPr>
          </a:p>
          <a:p>
            <a:pPr marL="457200" lvl="0" indent="0" algn="l" rtl="0">
              <a:lnSpc>
                <a:spcPct val="93000"/>
              </a:lnSpc>
              <a:spcBef>
                <a:spcPts val="0"/>
              </a:spcBef>
              <a:spcAft>
                <a:spcPts val="0"/>
              </a:spcAft>
              <a:buClr>
                <a:schemeClr val="dk1"/>
              </a:buClr>
              <a:buSzPts val="1100"/>
              <a:buFont typeface="Arial"/>
              <a:buNone/>
            </a:pPr>
            <a:r>
              <a:rPr lang="en" sz="1800">
                <a:solidFill>
                  <a:srgbClr val="0080FF"/>
                </a:solidFill>
                <a:latin typeface="Consolas"/>
                <a:ea typeface="Consolas"/>
                <a:cs typeface="Consolas"/>
                <a:sym typeface="Consolas"/>
              </a:rPr>
              <a:t>&lt;/html&gt;</a:t>
            </a:r>
            <a:endParaRPr sz="1800">
              <a:solidFill>
                <a:srgbClr val="0080FF"/>
              </a:solidFill>
              <a:latin typeface="Consolas"/>
              <a:ea typeface="Consolas"/>
              <a:cs typeface="Consolas"/>
              <a:sym typeface="Consolas"/>
            </a:endParaRPr>
          </a:p>
          <a:p>
            <a:pPr marL="457200" lvl="0" indent="0" algn="l" rtl="0">
              <a:spcBef>
                <a:spcPts val="0"/>
              </a:spcBef>
              <a:spcAft>
                <a:spcPts val="0"/>
              </a:spcAft>
              <a:buClr>
                <a:schemeClr val="dk1"/>
              </a:buClr>
              <a:buSzPts val="1100"/>
              <a:buFont typeface="Arial"/>
              <a:buNone/>
            </a:pPr>
            <a:endParaRPr sz="1800">
              <a:solidFill>
                <a:schemeClr val="dk1"/>
              </a:solidFill>
              <a:latin typeface="Consolas"/>
              <a:ea typeface="Consolas"/>
              <a:cs typeface="Consolas"/>
              <a:sym typeface="Consolas"/>
            </a:endParaRPr>
          </a:p>
          <a:p>
            <a:pPr marL="457200" lvl="0" indent="0" algn="l" rtl="0">
              <a:spcBef>
                <a:spcPts val="0"/>
              </a:spcBef>
              <a:spcAft>
                <a:spcPts val="0"/>
              </a:spcAft>
              <a:buNone/>
            </a:pPr>
            <a:endParaRPr sz="1800">
              <a:latin typeface="Consolas"/>
              <a:ea typeface="Consolas"/>
              <a:cs typeface="Consolas"/>
              <a:sym typeface="Consolas"/>
            </a:endParaRPr>
          </a:p>
        </p:txBody>
      </p:sp>
      <p:sp>
        <p:nvSpPr>
          <p:cNvPr id="361" name="Google Shape;361;p52"/>
          <p:cNvSpPr txBox="1"/>
          <p:nvPr/>
        </p:nvSpPr>
        <p:spPr>
          <a:xfrm>
            <a:off x="3039300" y="276900"/>
            <a:ext cx="5772000" cy="15189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endParaRPr sz="18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106220922"/>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1643</Words>
  <Application>Microsoft Macintosh PowerPoint</Application>
  <PresentationFormat>全屏显示(16:9)</PresentationFormat>
  <Paragraphs>185</Paragraphs>
  <Slides>31</Slides>
  <Notes>30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31</vt:i4>
      </vt:variant>
    </vt:vector>
  </HeadingPairs>
  <TitlesOfParts>
    <vt:vector size="39" baseType="lpstr">
      <vt:lpstr>Arial</vt:lpstr>
      <vt:lpstr>Consolas</vt:lpstr>
      <vt:lpstr>Trebuchet MS</vt:lpstr>
      <vt:lpstr>Roboto</vt:lpstr>
      <vt:lpstr>Helvetica Neue</vt:lpstr>
      <vt:lpstr>Roboto Slab</vt:lpstr>
      <vt:lpstr>Simple Light</vt:lpstr>
      <vt:lpstr>Code Nation v2</vt:lpstr>
      <vt:lpstr>HTML 创建网页的结构</vt:lpstr>
      <vt:lpstr>PowerPoint 演示文稿</vt:lpstr>
      <vt:lpstr>使用正确的语法创建一个开始和结束HTML标签。</vt:lpstr>
      <vt:lpstr>Tag：标签</vt:lpstr>
      <vt:lpstr>这两个  tags 有什么不同? </vt:lpstr>
      <vt:lpstr>中间的文字是内容</vt:lpstr>
      <vt:lpstr>语法要正确</vt:lpstr>
      <vt:lpstr>p：段落 h1：一级标题 em：强调 head：头 body：身体</vt:lpstr>
      <vt:lpstr>PowerPoint 演示文稿</vt:lpstr>
      <vt:lpstr>找错误</vt:lpstr>
      <vt:lpstr>找错误</vt:lpstr>
      <vt:lpstr>作业</vt:lpstr>
      <vt:lpstr>创建具有属性attributes的HTML元素，添加链接 </vt:lpstr>
      <vt:lpstr>PowerPoint 演示文稿</vt:lpstr>
      <vt:lpstr>超链接的显示有什么特点？</vt:lpstr>
      <vt:lpstr>HTML Attributes 属性</vt:lpstr>
      <vt:lpstr>href Attribute</vt:lpstr>
      <vt:lpstr>href Attribute</vt:lpstr>
      <vt:lpstr>用户将在网页上看到什么文字？ （通常为蓝色）  用户单击蓝色文本时会去哪里？</vt:lpstr>
      <vt:lpstr>哪个代码创建到 https://www.google.com/的链接？  当用户点击“ Google it！”字样时，会去哪里？</vt:lpstr>
      <vt:lpstr>创建具有属性的HTML元素，将图像添加到其页面</vt:lpstr>
      <vt:lpstr>源属性</vt:lpstr>
      <vt:lpstr>哪里是图像源属性？</vt:lpstr>
      <vt:lpstr>比较不同</vt:lpstr>
      <vt:lpstr>图像标签</vt:lpstr>
      <vt:lpstr>调试和发现代码中的错误</vt:lpstr>
      <vt:lpstr>PowerPoint 演示文稿</vt:lpstr>
      <vt:lpstr>参考表</vt:lpstr>
      <vt:lpstr>使用参考表</vt:lpstr>
      <vt:lpstr>在网络上寻找答案</vt:lpstr>
      <vt:lpstr>选择哪行代码可以产生下面的效果</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创建网页的结构</dc:title>
  <cp:lastModifiedBy>Yishuai Chen</cp:lastModifiedBy>
  <cp:revision>65</cp:revision>
  <dcterms:modified xsi:type="dcterms:W3CDTF">2020-09-18T03:32:55Z</dcterms:modified>
</cp:coreProperties>
</file>